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7556500" cy="10693400"/>
  <p:notesSz cx="7556500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97735" y="4782596"/>
            <a:ext cx="3367379" cy="901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7720" y="3075146"/>
            <a:ext cx="6007409" cy="2613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hyperlink" Target="http://www.insb.gr/" TargetMode="External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62.png"/><Relationship Id="rId10" Type="http://schemas.openxmlformats.org/officeDocument/2006/relationships/image" Target="../media/image119.png"/><Relationship Id="rId11" Type="http://schemas.openxmlformats.org/officeDocument/2006/relationships/image" Target="../media/image64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png"/><Relationship Id="rId3" Type="http://schemas.openxmlformats.org/officeDocument/2006/relationships/image" Target="../media/image121.jpg"/><Relationship Id="rId4" Type="http://schemas.openxmlformats.org/officeDocument/2006/relationships/image" Target="../media/image12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131.png"/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7" Type="http://schemas.openxmlformats.org/officeDocument/2006/relationships/image" Target="../media/image138.png"/><Relationship Id="rId18" Type="http://schemas.openxmlformats.org/officeDocument/2006/relationships/image" Target="../media/image139.png"/><Relationship Id="rId19" Type="http://schemas.openxmlformats.org/officeDocument/2006/relationships/image" Target="../media/image140.png"/><Relationship Id="rId20" Type="http://schemas.openxmlformats.org/officeDocument/2006/relationships/image" Target="../media/image141.png"/><Relationship Id="rId21" Type="http://schemas.openxmlformats.org/officeDocument/2006/relationships/image" Target="../media/image142.png"/><Relationship Id="rId22" Type="http://schemas.openxmlformats.org/officeDocument/2006/relationships/image" Target="../media/image143.png"/><Relationship Id="rId23" Type="http://schemas.openxmlformats.org/officeDocument/2006/relationships/image" Target="../media/image144.png"/><Relationship Id="rId24" Type="http://schemas.openxmlformats.org/officeDocument/2006/relationships/image" Target="../media/image145.png"/><Relationship Id="rId25" Type="http://schemas.openxmlformats.org/officeDocument/2006/relationships/image" Target="../media/image146.png"/><Relationship Id="rId26" Type="http://schemas.openxmlformats.org/officeDocument/2006/relationships/image" Target="../media/image147.png"/><Relationship Id="rId27" Type="http://schemas.openxmlformats.org/officeDocument/2006/relationships/image" Target="../media/image148.png"/><Relationship Id="rId28" Type="http://schemas.openxmlformats.org/officeDocument/2006/relationships/image" Target="../media/image149.png"/><Relationship Id="rId29" Type="http://schemas.openxmlformats.org/officeDocument/2006/relationships/image" Target="../media/image150.png"/><Relationship Id="rId30" Type="http://schemas.openxmlformats.org/officeDocument/2006/relationships/image" Target="../media/image151.png"/><Relationship Id="rId31" Type="http://schemas.openxmlformats.org/officeDocument/2006/relationships/image" Target="../media/image152.png"/><Relationship Id="rId32" Type="http://schemas.openxmlformats.org/officeDocument/2006/relationships/image" Target="../media/image153.png"/><Relationship Id="rId33" Type="http://schemas.openxmlformats.org/officeDocument/2006/relationships/image" Target="../media/image154.png"/><Relationship Id="rId34" Type="http://schemas.openxmlformats.org/officeDocument/2006/relationships/image" Target="../media/image155.png"/><Relationship Id="rId35" Type="http://schemas.openxmlformats.org/officeDocument/2006/relationships/image" Target="../media/image156.png"/><Relationship Id="rId36" Type="http://schemas.openxmlformats.org/officeDocument/2006/relationships/image" Target="../media/image157.png"/><Relationship Id="rId37" Type="http://schemas.openxmlformats.org/officeDocument/2006/relationships/image" Target="../media/image158.png"/><Relationship Id="rId38" Type="http://schemas.openxmlformats.org/officeDocument/2006/relationships/image" Target="../media/image159.png"/><Relationship Id="rId39" Type="http://schemas.openxmlformats.org/officeDocument/2006/relationships/image" Target="../media/image160.png"/><Relationship Id="rId40" Type="http://schemas.openxmlformats.org/officeDocument/2006/relationships/image" Target="../media/image161.png"/><Relationship Id="rId41" Type="http://schemas.openxmlformats.org/officeDocument/2006/relationships/image" Target="../media/image162.png"/><Relationship Id="rId42" Type="http://schemas.openxmlformats.org/officeDocument/2006/relationships/image" Target="../media/image163.png"/><Relationship Id="rId43" Type="http://schemas.openxmlformats.org/officeDocument/2006/relationships/image" Target="../media/image164.png"/><Relationship Id="rId44" Type="http://schemas.openxmlformats.org/officeDocument/2006/relationships/image" Target="../media/image165.png"/><Relationship Id="rId45" Type="http://schemas.openxmlformats.org/officeDocument/2006/relationships/image" Target="../media/image166.png"/><Relationship Id="rId46" Type="http://schemas.openxmlformats.org/officeDocument/2006/relationships/image" Target="../media/image167.png"/><Relationship Id="rId47" Type="http://schemas.openxmlformats.org/officeDocument/2006/relationships/image" Target="../media/image168.png"/><Relationship Id="rId48" Type="http://schemas.openxmlformats.org/officeDocument/2006/relationships/image" Target="../media/image169.png"/><Relationship Id="rId49" Type="http://schemas.openxmlformats.org/officeDocument/2006/relationships/image" Target="../media/image170.png"/><Relationship Id="rId50" Type="http://schemas.openxmlformats.org/officeDocument/2006/relationships/image" Target="../media/image171.png"/><Relationship Id="rId51" Type="http://schemas.openxmlformats.org/officeDocument/2006/relationships/image" Target="../media/image172.png"/><Relationship Id="rId52" Type="http://schemas.openxmlformats.org/officeDocument/2006/relationships/image" Target="../media/image173.png"/><Relationship Id="rId53" Type="http://schemas.openxmlformats.org/officeDocument/2006/relationships/image" Target="../media/image174.png"/><Relationship Id="rId54" Type="http://schemas.openxmlformats.org/officeDocument/2006/relationships/image" Target="../media/image175.png"/><Relationship Id="rId55" Type="http://schemas.openxmlformats.org/officeDocument/2006/relationships/image" Target="../media/image176.png"/><Relationship Id="rId56" Type="http://schemas.openxmlformats.org/officeDocument/2006/relationships/image" Target="../media/image177.png"/><Relationship Id="rId57" Type="http://schemas.openxmlformats.org/officeDocument/2006/relationships/image" Target="../media/image178.png"/><Relationship Id="rId58" Type="http://schemas.openxmlformats.org/officeDocument/2006/relationships/image" Target="../media/image179.png"/><Relationship Id="rId59" Type="http://schemas.openxmlformats.org/officeDocument/2006/relationships/image" Target="../media/image180.png"/><Relationship Id="rId60" Type="http://schemas.openxmlformats.org/officeDocument/2006/relationships/image" Target="../media/image181.png"/><Relationship Id="rId61" Type="http://schemas.openxmlformats.org/officeDocument/2006/relationships/image" Target="../media/image182.png"/><Relationship Id="rId62" Type="http://schemas.openxmlformats.org/officeDocument/2006/relationships/image" Target="../media/image183.png"/><Relationship Id="rId63" Type="http://schemas.openxmlformats.org/officeDocument/2006/relationships/image" Target="../media/image184.png"/><Relationship Id="rId64" Type="http://schemas.openxmlformats.org/officeDocument/2006/relationships/image" Target="../media/image185.png"/><Relationship Id="rId65" Type="http://schemas.openxmlformats.org/officeDocument/2006/relationships/image" Target="../media/image186.png"/><Relationship Id="rId66" Type="http://schemas.openxmlformats.org/officeDocument/2006/relationships/image" Target="../media/image187.png"/><Relationship Id="rId67" Type="http://schemas.openxmlformats.org/officeDocument/2006/relationships/image" Target="../media/image188.png"/><Relationship Id="rId68" Type="http://schemas.openxmlformats.org/officeDocument/2006/relationships/image" Target="../media/image189.png"/><Relationship Id="rId69" Type="http://schemas.openxmlformats.org/officeDocument/2006/relationships/image" Target="../media/image190.png"/><Relationship Id="rId70" Type="http://schemas.openxmlformats.org/officeDocument/2006/relationships/image" Target="../media/image191.png"/><Relationship Id="rId71" Type="http://schemas.openxmlformats.org/officeDocument/2006/relationships/image" Target="../media/image192.png"/><Relationship Id="rId72" Type="http://schemas.openxmlformats.org/officeDocument/2006/relationships/image" Target="../media/image193.png"/><Relationship Id="rId73" Type="http://schemas.openxmlformats.org/officeDocument/2006/relationships/image" Target="../media/image194.png"/><Relationship Id="rId74" Type="http://schemas.openxmlformats.org/officeDocument/2006/relationships/image" Target="../media/image195.png"/><Relationship Id="rId75" Type="http://schemas.openxmlformats.org/officeDocument/2006/relationships/image" Target="../media/image196.png"/><Relationship Id="rId76" Type="http://schemas.openxmlformats.org/officeDocument/2006/relationships/image" Target="../media/image197.png"/><Relationship Id="rId77" Type="http://schemas.openxmlformats.org/officeDocument/2006/relationships/image" Target="../media/image198.png"/><Relationship Id="rId78" Type="http://schemas.openxmlformats.org/officeDocument/2006/relationships/image" Target="../media/image199.png"/><Relationship Id="rId79" Type="http://schemas.openxmlformats.org/officeDocument/2006/relationships/image" Target="../media/image200.png"/><Relationship Id="rId80" Type="http://schemas.openxmlformats.org/officeDocument/2006/relationships/image" Target="../media/image201.png"/><Relationship Id="rId81" Type="http://schemas.openxmlformats.org/officeDocument/2006/relationships/image" Target="../media/image202.png"/><Relationship Id="rId82" Type="http://schemas.openxmlformats.org/officeDocument/2006/relationships/image" Target="../media/image203.png"/><Relationship Id="rId83" Type="http://schemas.openxmlformats.org/officeDocument/2006/relationships/image" Target="../media/image204.png"/><Relationship Id="rId84" Type="http://schemas.openxmlformats.org/officeDocument/2006/relationships/image" Target="../media/image205.png"/><Relationship Id="rId85" Type="http://schemas.openxmlformats.org/officeDocument/2006/relationships/image" Target="../media/image206.png"/><Relationship Id="rId86" Type="http://schemas.openxmlformats.org/officeDocument/2006/relationships/image" Target="../media/image207.png"/><Relationship Id="rId87" Type="http://schemas.openxmlformats.org/officeDocument/2006/relationships/image" Target="../media/image208.png"/><Relationship Id="rId88" Type="http://schemas.openxmlformats.org/officeDocument/2006/relationships/image" Target="../media/image209.png"/><Relationship Id="rId89" Type="http://schemas.openxmlformats.org/officeDocument/2006/relationships/image" Target="../media/image210.png"/><Relationship Id="rId90" Type="http://schemas.openxmlformats.org/officeDocument/2006/relationships/image" Target="../media/image77.png"/><Relationship Id="rId91" Type="http://schemas.openxmlformats.org/officeDocument/2006/relationships/image" Target="../media/image211.png"/><Relationship Id="rId92" Type="http://schemas.openxmlformats.org/officeDocument/2006/relationships/image" Target="../media/image42.png"/><Relationship Id="rId93" Type="http://schemas.openxmlformats.org/officeDocument/2006/relationships/image" Target="../media/image212.png"/><Relationship Id="rId94" Type="http://schemas.openxmlformats.org/officeDocument/2006/relationships/image" Target="../media/image213.png"/><Relationship Id="rId95" Type="http://schemas.openxmlformats.org/officeDocument/2006/relationships/image" Target="../media/image214.png"/><Relationship Id="rId96" Type="http://schemas.openxmlformats.org/officeDocument/2006/relationships/image" Target="../media/image215.png"/><Relationship Id="rId97" Type="http://schemas.openxmlformats.org/officeDocument/2006/relationships/image" Target="../media/image20.png"/><Relationship Id="rId98" Type="http://schemas.openxmlformats.org/officeDocument/2006/relationships/image" Target="../media/image21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6.png"/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5" Type="http://schemas.openxmlformats.org/officeDocument/2006/relationships/image" Target="../media/image219.png"/><Relationship Id="rId6" Type="http://schemas.openxmlformats.org/officeDocument/2006/relationships/image" Target="../media/image220.jpg"/><Relationship Id="rId7" Type="http://schemas.openxmlformats.org/officeDocument/2006/relationships/image" Target="../media/image221.png"/><Relationship Id="rId8" Type="http://schemas.openxmlformats.org/officeDocument/2006/relationships/image" Target="../media/image222.png"/><Relationship Id="rId9" Type="http://schemas.openxmlformats.org/officeDocument/2006/relationships/image" Target="../media/image223.png"/><Relationship Id="rId10" Type="http://schemas.openxmlformats.org/officeDocument/2006/relationships/image" Target="../media/image224.png"/><Relationship Id="rId11" Type="http://schemas.openxmlformats.org/officeDocument/2006/relationships/image" Target="../media/image225.png"/><Relationship Id="rId12" Type="http://schemas.openxmlformats.org/officeDocument/2006/relationships/image" Target="../media/image226.png"/><Relationship Id="rId13" Type="http://schemas.openxmlformats.org/officeDocument/2006/relationships/image" Target="../media/image227.png"/><Relationship Id="rId14" Type="http://schemas.openxmlformats.org/officeDocument/2006/relationships/image" Target="../media/image228.png"/><Relationship Id="rId15" Type="http://schemas.openxmlformats.org/officeDocument/2006/relationships/image" Target="../media/image229.png"/><Relationship Id="rId16" Type="http://schemas.openxmlformats.org/officeDocument/2006/relationships/image" Target="../media/image230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34.jpg"/><Relationship Id="rId6" Type="http://schemas.openxmlformats.org/officeDocument/2006/relationships/image" Target="../media/image235.png"/><Relationship Id="rId7" Type="http://schemas.openxmlformats.org/officeDocument/2006/relationships/image" Target="../media/image236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7.png"/><Relationship Id="rId3" Type="http://schemas.openxmlformats.org/officeDocument/2006/relationships/image" Target="../media/image238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9.png"/><Relationship Id="rId3" Type="http://schemas.openxmlformats.org/officeDocument/2006/relationships/image" Target="../media/image240.jpg"/><Relationship Id="rId4" Type="http://schemas.openxmlformats.org/officeDocument/2006/relationships/image" Target="../media/image241.jpg"/><Relationship Id="rId5" Type="http://schemas.openxmlformats.org/officeDocument/2006/relationships/image" Target="../media/image242.jpg"/><Relationship Id="rId6" Type="http://schemas.openxmlformats.org/officeDocument/2006/relationships/image" Target="../media/image243.png"/><Relationship Id="rId7" Type="http://schemas.openxmlformats.org/officeDocument/2006/relationships/image" Target="../media/image244.png"/><Relationship Id="rId8" Type="http://schemas.openxmlformats.org/officeDocument/2006/relationships/image" Target="../media/image245.png"/><Relationship Id="rId9" Type="http://schemas.openxmlformats.org/officeDocument/2006/relationships/image" Target="../media/image246.jpg"/><Relationship Id="rId10" Type="http://schemas.openxmlformats.org/officeDocument/2006/relationships/image" Target="../media/image247.png"/><Relationship Id="rId11" Type="http://schemas.openxmlformats.org/officeDocument/2006/relationships/image" Target="../media/image248.jpg"/><Relationship Id="rId12" Type="http://schemas.openxmlformats.org/officeDocument/2006/relationships/image" Target="../media/image249.jpg"/><Relationship Id="rId13" Type="http://schemas.openxmlformats.org/officeDocument/2006/relationships/image" Target="../media/image250.jpg"/><Relationship Id="rId14" Type="http://schemas.openxmlformats.org/officeDocument/2006/relationships/image" Target="../media/image251.png"/><Relationship Id="rId15" Type="http://schemas.openxmlformats.org/officeDocument/2006/relationships/image" Target="../media/image252.png"/><Relationship Id="rId16" Type="http://schemas.openxmlformats.org/officeDocument/2006/relationships/image" Target="../media/image253.png"/><Relationship Id="rId17" Type="http://schemas.openxmlformats.org/officeDocument/2006/relationships/image" Target="../media/image254.png"/><Relationship Id="rId18" Type="http://schemas.openxmlformats.org/officeDocument/2006/relationships/image" Target="../media/image255.png"/><Relationship Id="rId19" Type="http://schemas.openxmlformats.org/officeDocument/2006/relationships/image" Target="../media/image101.png"/><Relationship Id="rId20" Type="http://schemas.openxmlformats.org/officeDocument/2006/relationships/image" Target="../media/image256.png"/><Relationship Id="rId21" Type="http://schemas.openxmlformats.org/officeDocument/2006/relationships/image" Target="../media/image257.png"/><Relationship Id="rId22" Type="http://schemas.openxmlformats.org/officeDocument/2006/relationships/image" Target="../media/image258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png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jpg"/><Relationship Id="rId6" Type="http://schemas.openxmlformats.org/officeDocument/2006/relationships/image" Target="../media/image263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Relationship Id="rId6" Type="http://schemas.openxmlformats.org/officeDocument/2006/relationships/image" Target="../media/image268.png"/><Relationship Id="rId7" Type="http://schemas.openxmlformats.org/officeDocument/2006/relationships/image" Target="../media/image269.png"/><Relationship Id="rId8" Type="http://schemas.openxmlformats.org/officeDocument/2006/relationships/image" Target="../media/image270.png"/><Relationship Id="rId9" Type="http://schemas.openxmlformats.org/officeDocument/2006/relationships/image" Target="../media/image101.png"/><Relationship Id="rId10" Type="http://schemas.openxmlformats.org/officeDocument/2006/relationships/image" Target="../media/image271.png"/><Relationship Id="rId11" Type="http://schemas.openxmlformats.org/officeDocument/2006/relationships/image" Target="../media/image272.png"/><Relationship Id="rId12" Type="http://schemas.openxmlformats.org/officeDocument/2006/relationships/image" Target="../media/image273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4.png"/><Relationship Id="rId25" Type="http://schemas.openxmlformats.org/officeDocument/2006/relationships/image" Target="../media/image45.png"/><Relationship Id="rId26" Type="http://schemas.openxmlformats.org/officeDocument/2006/relationships/image" Target="../media/image46.png"/><Relationship Id="rId27" Type="http://schemas.openxmlformats.org/officeDocument/2006/relationships/image" Target="../media/image20.png"/><Relationship Id="rId28" Type="http://schemas.openxmlformats.org/officeDocument/2006/relationships/image" Target="../media/image21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png"/><Relationship Id="rId3" Type="http://schemas.openxmlformats.org/officeDocument/2006/relationships/image" Target="../media/image275.png"/><Relationship Id="rId4" Type="http://schemas.openxmlformats.org/officeDocument/2006/relationships/hyperlink" Target="mailto:admin@insb-mea.com" TargetMode="External"/><Relationship Id="rId5" Type="http://schemas.openxmlformats.org/officeDocument/2006/relationships/hyperlink" Target="http://www.insb-mea.com/" TargetMode="External"/><Relationship Id="rId6" Type="http://schemas.openxmlformats.org/officeDocument/2006/relationships/hyperlink" Target="mailto:americas@insbamericas.com" TargetMode="External"/><Relationship Id="rId7" Type="http://schemas.openxmlformats.org/officeDocument/2006/relationships/hyperlink" Target="mailto:latintech@insbamericas.com" TargetMode="External"/><Relationship Id="rId8" Type="http://schemas.openxmlformats.org/officeDocument/2006/relationships/hyperlink" Target="mailto:office@insb-bulgaria.com" TargetMode="External"/><Relationship Id="rId9" Type="http://schemas.openxmlformats.org/officeDocument/2006/relationships/hyperlink" Target="http://www.insb-bulgaria.com/" TargetMode="External"/><Relationship Id="rId10" Type="http://schemas.openxmlformats.org/officeDocument/2006/relationships/hyperlink" Target="mailto:insb@hol.gr" TargetMode="External"/><Relationship Id="rId11" Type="http://schemas.openxmlformats.org/officeDocument/2006/relationships/hyperlink" Target="http://www.insb.gr/" TargetMode="External"/><Relationship Id="rId12" Type="http://schemas.openxmlformats.org/officeDocument/2006/relationships/hyperlink" Target="mailto:issb@issb-ar.com" TargetMode="External"/><Relationship Id="rId13" Type="http://schemas.openxmlformats.org/officeDocument/2006/relationships/hyperlink" Target="mailto:info@insb-cy.com" TargetMode="External"/><Relationship Id="rId14" Type="http://schemas.openxmlformats.org/officeDocument/2006/relationships/hyperlink" Target="mailto:insb.bra@sascgroup.com" TargetMode="External"/><Relationship Id="rId15" Type="http://schemas.openxmlformats.org/officeDocument/2006/relationships/hyperlink" Target="mailto:insb.caribbean@gmail.com" TargetMode="External"/><Relationship Id="rId16" Type="http://schemas.openxmlformats.org/officeDocument/2006/relationships/image" Target="../media/image276.png"/><Relationship Id="rId17" Type="http://schemas.openxmlformats.org/officeDocument/2006/relationships/image" Target="../media/image277.png"/><Relationship Id="rId18" Type="http://schemas.openxmlformats.org/officeDocument/2006/relationships/image" Target="../media/image278.png"/><Relationship Id="rId19" Type="http://schemas.openxmlformats.org/officeDocument/2006/relationships/image" Target="../media/image279.png"/><Relationship Id="rId20" Type="http://schemas.openxmlformats.org/officeDocument/2006/relationships/image" Target="../media/image280.png"/><Relationship Id="rId21" Type="http://schemas.openxmlformats.org/officeDocument/2006/relationships/image" Target="../media/image281.png"/><Relationship Id="rId22" Type="http://schemas.openxmlformats.org/officeDocument/2006/relationships/image" Target="../media/image282.png"/><Relationship Id="rId23" Type="http://schemas.openxmlformats.org/officeDocument/2006/relationships/image" Target="../media/image283.png"/><Relationship Id="rId24" Type="http://schemas.openxmlformats.org/officeDocument/2006/relationships/image" Target="../media/image284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5.jpg"/><Relationship Id="rId3" Type="http://schemas.openxmlformats.org/officeDocument/2006/relationships/image" Target="../media/image286.png"/><Relationship Id="rId4" Type="http://schemas.openxmlformats.org/officeDocument/2006/relationships/image" Target="../media/image287.png"/><Relationship Id="rId5" Type="http://schemas.openxmlformats.org/officeDocument/2006/relationships/image" Target="../media/image288.jpg"/><Relationship Id="rId6" Type="http://schemas.openxmlformats.org/officeDocument/2006/relationships/image" Target="../media/image289.png"/><Relationship Id="rId7" Type="http://schemas.openxmlformats.org/officeDocument/2006/relationships/image" Target="../media/image290.jpg"/><Relationship Id="rId8" Type="http://schemas.openxmlformats.org/officeDocument/2006/relationships/hyperlink" Target="mailto:survey@insb-nigeria.com" TargetMode="External"/><Relationship Id="rId9" Type="http://schemas.openxmlformats.org/officeDocument/2006/relationships/hyperlink" Target="http://www.insb-nigeria.com/" TargetMode="External"/><Relationship Id="rId10" Type="http://schemas.openxmlformats.org/officeDocument/2006/relationships/hyperlink" Target="mailto:info@insb-nw-europe.com" TargetMode="External"/><Relationship Id="rId11" Type="http://schemas.openxmlformats.org/officeDocument/2006/relationships/hyperlink" Target="mailto:office@insb.org.ua" TargetMode="External"/><Relationship Id="rId12" Type="http://schemas.openxmlformats.org/officeDocument/2006/relationships/hyperlink" Target="mailto:elsmore@elsmoreshipping.com" TargetMode="External"/><Relationship Id="rId13" Type="http://schemas.openxmlformats.org/officeDocument/2006/relationships/hyperlink" Target="mailto:doniarsal.nurdin@insb-indonesia.com" TargetMode="External"/><Relationship Id="rId14" Type="http://schemas.openxmlformats.org/officeDocument/2006/relationships/hyperlink" Target="mailto:mail@insb.se" TargetMode="External"/><Relationship Id="rId15" Type="http://schemas.openxmlformats.org/officeDocument/2006/relationships/hyperlink" Target="http://www.insb.se/" TargetMode="External"/><Relationship Id="rId16" Type="http://schemas.openxmlformats.org/officeDocument/2006/relationships/hyperlink" Target="mailto:insb@insb.com.tr" TargetMode="External"/><Relationship Id="rId17" Type="http://schemas.openxmlformats.org/officeDocument/2006/relationships/hyperlink" Target="mailto:mail@insb-usa.com" TargetMode="External"/><Relationship Id="rId18" Type="http://schemas.openxmlformats.org/officeDocument/2006/relationships/hyperlink" Target="mailto:mail@insb.ph" TargetMode="External"/><Relationship Id="rId19" Type="http://schemas.openxmlformats.org/officeDocument/2006/relationships/hyperlink" Target="http://www.insb.ph/" TargetMode="External"/><Relationship Id="rId20" Type="http://schemas.openxmlformats.org/officeDocument/2006/relationships/hyperlink" Target="mailto:insb_lanka@sltnet.lk" TargetMode="External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1.jpg"/><Relationship Id="rId3" Type="http://schemas.openxmlformats.org/officeDocument/2006/relationships/image" Target="../media/image292.png"/><Relationship Id="rId4" Type="http://schemas.openxmlformats.org/officeDocument/2006/relationships/image" Target="../media/image293.png"/><Relationship Id="rId5" Type="http://schemas.openxmlformats.org/officeDocument/2006/relationships/image" Target="../media/image294.jpg"/><Relationship Id="rId6" Type="http://schemas.openxmlformats.org/officeDocument/2006/relationships/image" Target="../media/image295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png"/><Relationship Id="rId3" Type="http://schemas.openxmlformats.org/officeDocument/2006/relationships/image" Target="../media/image297.png"/><Relationship Id="rId4" Type="http://schemas.openxmlformats.org/officeDocument/2006/relationships/image" Target="../media/image298.png"/><Relationship Id="rId5" Type="http://schemas.openxmlformats.org/officeDocument/2006/relationships/image" Target="../media/image268.png"/><Relationship Id="rId6" Type="http://schemas.openxmlformats.org/officeDocument/2006/relationships/image" Target="../media/image299.png"/><Relationship Id="rId7" Type="http://schemas.openxmlformats.org/officeDocument/2006/relationships/image" Target="../media/image3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301.png"/><Relationship Id="rId11" Type="http://schemas.openxmlformats.org/officeDocument/2006/relationships/image" Target="../media/image302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jpg"/><Relationship Id="rId3" Type="http://schemas.openxmlformats.org/officeDocument/2006/relationships/image" Target="../media/image304.png"/><Relationship Id="rId4" Type="http://schemas.openxmlformats.org/officeDocument/2006/relationships/image" Target="../media/image305.png"/><Relationship Id="rId5" Type="http://schemas.openxmlformats.org/officeDocument/2006/relationships/image" Target="../media/image306.jpg"/><Relationship Id="rId6" Type="http://schemas.openxmlformats.org/officeDocument/2006/relationships/image" Target="../media/image307.png"/><Relationship Id="rId7" Type="http://schemas.openxmlformats.org/officeDocument/2006/relationships/hyperlink" Target="mailto:insb@hol.gr" TargetMode="External"/><Relationship Id="rId8" Type="http://schemas.openxmlformats.org/officeDocument/2006/relationships/hyperlink" Target="http://www.insb.gr/" TargetMode="External"/><Relationship Id="rId9" Type="http://schemas.openxmlformats.org/officeDocument/2006/relationships/hyperlink" Target="http://www.insb.gr/contact" TargetMode="External"/><Relationship Id="rId10" Type="http://schemas.openxmlformats.org/officeDocument/2006/relationships/image" Target="../media/image308.png"/><Relationship Id="rId11" Type="http://schemas.openxmlformats.org/officeDocument/2006/relationships/image" Target="../media/image309.png"/><Relationship Id="rId12" Type="http://schemas.openxmlformats.org/officeDocument/2006/relationships/image" Target="../media/image310.png"/><Relationship Id="rId13" Type="http://schemas.openxmlformats.org/officeDocument/2006/relationships/image" Target="../media/image311.png"/><Relationship Id="rId14" Type="http://schemas.openxmlformats.org/officeDocument/2006/relationships/image" Target="../media/image312.png"/><Relationship Id="rId15" Type="http://schemas.openxmlformats.org/officeDocument/2006/relationships/image" Target="../media/image313.png"/><Relationship Id="rId16" Type="http://schemas.openxmlformats.org/officeDocument/2006/relationships/image" Target="../media/image314.png"/><Relationship Id="rId17" Type="http://schemas.openxmlformats.org/officeDocument/2006/relationships/image" Target="../media/image315.png"/><Relationship Id="rId18" Type="http://schemas.openxmlformats.org/officeDocument/2006/relationships/image" Target="../media/image316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jp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42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image" Target="../media/image63.png"/><Relationship Id="rId17" Type="http://schemas.openxmlformats.org/officeDocument/2006/relationships/image" Target="../media/image64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42.png"/><Relationship Id="rId9" Type="http://schemas.openxmlformats.org/officeDocument/2006/relationships/image" Target="../media/image79.png"/><Relationship Id="rId10" Type="http://schemas.openxmlformats.org/officeDocument/2006/relationships/image" Target="../media/image80.png"/><Relationship Id="rId11" Type="http://schemas.openxmlformats.org/officeDocument/2006/relationships/image" Target="../media/image81.png"/><Relationship Id="rId12" Type="http://schemas.openxmlformats.org/officeDocument/2006/relationships/image" Target="../media/image64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Relationship Id="rId3" Type="http://schemas.openxmlformats.org/officeDocument/2006/relationships/image" Target="../media/image83.jp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jpg"/><Relationship Id="rId7" Type="http://schemas.openxmlformats.org/officeDocument/2006/relationships/image" Target="../media/image87.png"/><Relationship Id="rId8" Type="http://schemas.openxmlformats.org/officeDocument/2006/relationships/image" Target="../media/image8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0.jp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image" Target="../media/image98.png"/><Relationship Id="rId12" Type="http://schemas.openxmlformats.org/officeDocument/2006/relationships/image" Target="../media/image99.png"/><Relationship Id="rId13" Type="http://schemas.openxmlformats.org/officeDocument/2006/relationships/image" Target="../media/image100.png"/><Relationship Id="rId14" Type="http://schemas.openxmlformats.org/officeDocument/2006/relationships/image" Target="../media/image101.png"/><Relationship Id="rId15" Type="http://schemas.openxmlformats.org/officeDocument/2006/relationships/image" Target="../media/image102.png"/><Relationship Id="rId16" Type="http://schemas.openxmlformats.org/officeDocument/2006/relationships/image" Target="../media/image103.png"/><Relationship Id="rId17" Type="http://schemas.openxmlformats.org/officeDocument/2006/relationships/image" Target="../media/image104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03806"/>
            <a:ext cx="7559992" cy="21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742207"/>
            <a:ext cx="7117943" cy="1338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14654" y="3742207"/>
            <a:ext cx="445350" cy="5345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077053"/>
            <a:ext cx="7117943" cy="1339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6413551"/>
            <a:ext cx="7117943" cy="1341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7751698"/>
            <a:ext cx="5339245" cy="13364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35955" y="7751708"/>
            <a:ext cx="1782000" cy="894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35955" y="8642705"/>
            <a:ext cx="325450" cy="4454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71933" y="8642705"/>
            <a:ext cx="846015" cy="4454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79299" y="2207110"/>
            <a:ext cx="4487545" cy="848994"/>
          </a:xfrm>
          <a:prstGeom prst="rect">
            <a:avLst/>
          </a:prstGeom>
        </p:spPr>
        <p:txBody>
          <a:bodyPr wrap="square" lIns="0" tIns="180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dirty="0" sz="2200" spc="-45" b="1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dirty="0" sz="2200" spc="-10" b="1">
                <a:solidFill>
                  <a:srgbClr val="FFFFFF"/>
                </a:solidFill>
                <a:latin typeface="Arial"/>
                <a:cs typeface="Arial"/>
              </a:rPr>
              <a:t>Naval </a:t>
            </a:r>
            <a:r>
              <a:rPr dirty="0" sz="2200" spc="-80" b="1">
                <a:solidFill>
                  <a:srgbClr val="FFFFFF"/>
                </a:solidFill>
                <a:latin typeface="Arial"/>
                <a:cs typeface="Arial"/>
              </a:rPr>
              <a:t>Surveys</a:t>
            </a:r>
            <a:r>
              <a:rPr dirty="0" sz="2200" spc="-3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75" b="1">
                <a:solidFill>
                  <a:srgbClr val="FFFFFF"/>
                </a:solidFill>
                <a:latin typeface="Arial"/>
                <a:cs typeface="Arial"/>
              </a:rPr>
              <a:t>Bureau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Greek 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Ship </a:t>
            </a: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Classiﬁcation</a:t>
            </a:r>
            <a:r>
              <a:rPr dirty="0" sz="1400" spc="-1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9299" y="4979241"/>
            <a:ext cx="3470910" cy="3065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1648460">
              <a:lnSpc>
                <a:spcPts val="5110"/>
              </a:lnSpc>
              <a:spcBef>
                <a:spcPts val="110"/>
              </a:spcBef>
            </a:pPr>
            <a:r>
              <a:rPr dirty="0" sz="4100" spc="-55">
                <a:solidFill>
                  <a:srgbClr val="231F20"/>
                </a:solidFill>
                <a:latin typeface="Arial"/>
                <a:cs typeface="Arial"/>
              </a:rPr>
              <a:t>Building  </a:t>
            </a:r>
            <a:r>
              <a:rPr dirty="0" sz="4100" spc="-120">
                <a:solidFill>
                  <a:srgbClr val="231F20"/>
                </a:solidFill>
                <a:latin typeface="Arial"/>
                <a:cs typeface="Arial"/>
              </a:rPr>
              <a:t>trust.</a:t>
            </a:r>
            <a:endParaRPr sz="4100">
              <a:latin typeface="Arial"/>
              <a:cs typeface="Arial"/>
            </a:endParaRPr>
          </a:p>
          <a:p>
            <a:pPr marL="12700">
              <a:lnSpc>
                <a:spcPts val="4915"/>
              </a:lnSpc>
            </a:pPr>
            <a:r>
              <a:rPr dirty="0" sz="4100" spc="-195" b="1">
                <a:solidFill>
                  <a:srgbClr val="231F20"/>
                </a:solidFill>
                <a:latin typeface="Arial"/>
                <a:cs typeface="Arial"/>
              </a:rPr>
              <a:t>Shaping</a:t>
            </a:r>
            <a:r>
              <a:rPr dirty="0" sz="4100" spc="-4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4100" spc="-130" b="1">
                <a:solidFill>
                  <a:srgbClr val="231F20"/>
                </a:solidFill>
                <a:latin typeface="Arial"/>
                <a:cs typeface="Arial"/>
              </a:rPr>
              <a:t>Safety</a:t>
            </a:r>
            <a:endParaRPr sz="4100">
              <a:latin typeface="Arial"/>
              <a:cs typeface="Arial"/>
            </a:endParaRPr>
          </a:p>
          <a:p>
            <a:pPr marL="12700" marR="201295">
              <a:lnSpc>
                <a:spcPct val="138900"/>
              </a:lnSpc>
              <a:spcBef>
                <a:spcPts val="790"/>
              </a:spcBef>
            </a:pPr>
            <a:r>
              <a:rPr dirty="0" sz="1200" spc="45">
                <a:solidFill>
                  <a:srgbClr val="FFFFFF"/>
                </a:solidFill>
                <a:latin typeface="Arial"/>
                <a:cs typeface="Arial"/>
              </a:rPr>
              <a:t>Newbuilding </a:t>
            </a:r>
            <a:r>
              <a:rPr dirty="0" sz="1200" spc="35">
                <a:solidFill>
                  <a:srgbClr val="FFFFFF"/>
                </a:solidFill>
                <a:latin typeface="Arial"/>
                <a:cs typeface="Arial"/>
              </a:rPr>
              <a:t>supervision 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dirty="0" sz="1200" spc="30">
                <a:solidFill>
                  <a:srgbClr val="FFFFFF"/>
                </a:solidFill>
                <a:latin typeface="Arial"/>
                <a:cs typeface="Arial"/>
              </a:rPr>
              <a:t>Ship </a:t>
            </a:r>
            <a:r>
              <a:rPr dirty="0" sz="1200" spc="40">
                <a:solidFill>
                  <a:srgbClr val="FFFFFF"/>
                </a:solidFill>
                <a:latin typeface="Arial"/>
                <a:cs typeface="Arial"/>
              </a:rPr>
              <a:t>Classification  Statutory </a:t>
            </a:r>
            <a:r>
              <a:rPr dirty="0" sz="1200" spc="15">
                <a:solidFill>
                  <a:srgbClr val="FFFFFF"/>
                </a:solidFill>
                <a:latin typeface="Arial"/>
                <a:cs typeface="Arial"/>
              </a:rPr>
              <a:t>Surveys 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Arial"/>
                <a:cs typeface="Arial"/>
              </a:rPr>
              <a:t>Certification</a:t>
            </a:r>
            <a:endParaRPr sz="1200">
              <a:latin typeface="Arial"/>
              <a:cs typeface="Arial"/>
            </a:endParaRPr>
          </a:p>
          <a:p>
            <a:pPr marL="12700" marR="1268095">
              <a:lnSpc>
                <a:spcPct val="138900"/>
              </a:lnSpc>
            </a:pPr>
            <a:r>
              <a:rPr dirty="0" sz="1200" spc="30">
                <a:solidFill>
                  <a:srgbClr val="FFFFFF"/>
                </a:solidFill>
                <a:latin typeface="Arial"/>
                <a:cs typeface="Arial"/>
              </a:rPr>
              <a:t>Engineering appraisals  </a:t>
            </a:r>
            <a:r>
              <a:rPr dirty="0" sz="1200" spc="35">
                <a:solidFill>
                  <a:srgbClr val="FFFFFF"/>
                </a:solidFill>
                <a:latin typeface="Arial"/>
                <a:cs typeface="Arial"/>
              </a:rPr>
              <a:t>ISM/ISPS </a:t>
            </a:r>
            <a:r>
              <a:rPr dirty="0" sz="1200" spc="20">
                <a:solidFill>
                  <a:srgbClr val="FFFFFF"/>
                </a:solidFill>
                <a:latin typeface="Arial"/>
                <a:cs typeface="Arial"/>
              </a:rPr>
              <a:t>Codes </a:t>
            </a:r>
            <a:r>
              <a:rPr dirty="0" sz="1200" spc="-55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1200" spc="-30">
                <a:solidFill>
                  <a:srgbClr val="FFFFFF"/>
                </a:solidFill>
                <a:latin typeface="Arial"/>
                <a:cs typeface="Arial"/>
              </a:rPr>
              <a:t>MLC,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125">
                <a:solidFill>
                  <a:srgbClr val="FFFFFF"/>
                </a:solidFill>
                <a:latin typeface="Arial"/>
                <a:cs typeface="Arial"/>
              </a:rPr>
              <a:t>2006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9299" y="668052"/>
            <a:ext cx="108394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10">
                <a:solidFill>
                  <a:srgbClr val="231F20"/>
                </a:solidFill>
                <a:latin typeface="Arial"/>
                <a:cs typeface="Arial"/>
                <a:hlinkClick r:id="rId11"/>
              </a:rPr>
              <a:t>www.insb.gr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20424" y="9619791"/>
            <a:ext cx="18859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5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3000" spc="-3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65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endParaRPr sz="3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26659" y="9088208"/>
            <a:ext cx="1080135" cy="540385"/>
          </a:xfrm>
          <a:custGeom>
            <a:avLst/>
            <a:gdLst/>
            <a:ahLst/>
            <a:cxnLst/>
            <a:rect l="l" t="t" r="r" b="b"/>
            <a:pathLst>
              <a:path w="1080134" h="540384">
                <a:moveTo>
                  <a:pt x="99021" y="0"/>
                </a:moveTo>
                <a:lnTo>
                  <a:pt x="0" y="0"/>
                </a:lnTo>
                <a:lnTo>
                  <a:pt x="2206" y="49151"/>
                </a:lnTo>
                <a:lnTo>
                  <a:pt x="8700" y="97065"/>
                </a:lnTo>
                <a:lnTo>
                  <a:pt x="19289" y="143553"/>
                </a:lnTo>
                <a:lnTo>
                  <a:pt x="33784" y="188424"/>
                </a:lnTo>
                <a:lnTo>
                  <a:pt x="51993" y="231486"/>
                </a:lnTo>
                <a:lnTo>
                  <a:pt x="73726" y="272549"/>
                </a:lnTo>
                <a:lnTo>
                  <a:pt x="98793" y="311423"/>
                </a:lnTo>
                <a:lnTo>
                  <a:pt x="127002" y="347916"/>
                </a:lnTo>
                <a:lnTo>
                  <a:pt x="158164" y="381839"/>
                </a:lnTo>
                <a:lnTo>
                  <a:pt x="192087" y="413001"/>
                </a:lnTo>
                <a:lnTo>
                  <a:pt x="228580" y="441210"/>
                </a:lnTo>
                <a:lnTo>
                  <a:pt x="267454" y="466277"/>
                </a:lnTo>
                <a:lnTo>
                  <a:pt x="308517" y="488010"/>
                </a:lnTo>
                <a:lnTo>
                  <a:pt x="351579" y="506219"/>
                </a:lnTo>
                <a:lnTo>
                  <a:pt x="396450" y="520714"/>
                </a:lnTo>
                <a:lnTo>
                  <a:pt x="442938" y="531303"/>
                </a:lnTo>
                <a:lnTo>
                  <a:pt x="490852" y="537797"/>
                </a:lnTo>
                <a:lnTo>
                  <a:pt x="540004" y="540004"/>
                </a:lnTo>
                <a:lnTo>
                  <a:pt x="589155" y="537797"/>
                </a:lnTo>
                <a:lnTo>
                  <a:pt x="637069" y="531303"/>
                </a:lnTo>
                <a:lnTo>
                  <a:pt x="683557" y="520714"/>
                </a:lnTo>
                <a:lnTo>
                  <a:pt x="728428" y="506219"/>
                </a:lnTo>
                <a:lnTo>
                  <a:pt x="771490" y="488010"/>
                </a:lnTo>
                <a:lnTo>
                  <a:pt x="812553" y="466277"/>
                </a:lnTo>
                <a:lnTo>
                  <a:pt x="851427" y="441210"/>
                </a:lnTo>
                <a:lnTo>
                  <a:pt x="868004" y="428396"/>
                </a:lnTo>
                <a:lnTo>
                  <a:pt x="531012" y="428396"/>
                </a:lnTo>
                <a:lnTo>
                  <a:pt x="477086" y="425064"/>
                </a:lnTo>
                <a:lnTo>
                  <a:pt x="425150" y="415334"/>
                </a:lnTo>
                <a:lnTo>
                  <a:pt x="375602" y="399603"/>
                </a:lnTo>
                <a:lnTo>
                  <a:pt x="328839" y="378271"/>
                </a:lnTo>
                <a:lnTo>
                  <a:pt x="285260" y="351736"/>
                </a:lnTo>
                <a:lnTo>
                  <a:pt x="245262" y="320395"/>
                </a:lnTo>
                <a:lnTo>
                  <a:pt x="207010" y="320395"/>
                </a:lnTo>
                <a:lnTo>
                  <a:pt x="207010" y="282143"/>
                </a:lnTo>
                <a:lnTo>
                  <a:pt x="175982" y="242601"/>
                </a:lnTo>
                <a:lnTo>
                  <a:pt x="149653" y="199554"/>
                </a:lnTo>
                <a:lnTo>
                  <a:pt x="128408" y="153387"/>
                </a:lnTo>
                <a:lnTo>
                  <a:pt x="112631" y="104483"/>
                </a:lnTo>
                <a:lnTo>
                  <a:pt x="102707" y="53226"/>
                </a:lnTo>
                <a:lnTo>
                  <a:pt x="99021" y="0"/>
                </a:lnTo>
                <a:close/>
              </a:path>
              <a:path w="1080134" h="540384">
                <a:moveTo>
                  <a:pt x="1080008" y="0"/>
                </a:moveTo>
                <a:lnTo>
                  <a:pt x="962990" y="0"/>
                </a:lnTo>
                <a:lnTo>
                  <a:pt x="959304" y="53226"/>
                </a:lnTo>
                <a:lnTo>
                  <a:pt x="949380" y="104483"/>
                </a:lnTo>
                <a:lnTo>
                  <a:pt x="933603" y="153387"/>
                </a:lnTo>
                <a:lnTo>
                  <a:pt x="912358" y="199554"/>
                </a:lnTo>
                <a:lnTo>
                  <a:pt x="886029" y="242601"/>
                </a:lnTo>
                <a:lnTo>
                  <a:pt x="855002" y="282143"/>
                </a:lnTo>
                <a:lnTo>
                  <a:pt x="855002" y="320395"/>
                </a:lnTo>
                <a:lnTo>
                  <a:pt x="816749" y="320395"/>
                </a:lnTo>
                <a:lnTo>
                  <a:pt x="776751" y="351736"/>
                </a:lnTo>
                <a:lnTo>
                  <a:pt x="733172" y="378271"/>
                </a:lnTo>
                <a:lnTo>
                  <a:pt x="686411" y="399603"/>
                </a:lnTo>
                <a:lnTo>
                  <a:pt x="636865" y="415334"/>
                </a:lnTo>
                <a:lnTo>
                  <a:pt x="584932" y="425064"/>
                </a:lnTo>
                <a:lnTo>
                  <a:pt x="531012" y="428396"/>
                </a:lnTo>
                <a:lnTo>
                  <a:pt x="868004" y="428396"/>
                </a:lnTo>
                <a:lnTo>
                  <a:pt x="921843" y="381839"/>
                </a:lnTo>
                <a:lnTo>
                  <a:pt x="953005" y="347916"/>
                </a:lnTo>
                <a:lnTo>
                  <a:pt x="981214" y="311423"/>
                </a:lnTo>
                <a:lnTo>
                  <a:pt x="1006281" y="272549"/>
                </a:lnTo>
                <a:lnTo>
                  <a:pt x="1028014" y="231486"/>
                </a:lnTo>
                <a:lnTo>
                  <a:pt x="1046223" y="188424"/>
                </a:lnTo>
                <a:lnTo>
                  <a:pt x="1060718" y="143553"/>
                </a:lnTo>
                <a:lnTo>
                  <a:pt x="1071307" y="97065"/>
                </a:lnTo>
                <a:lnTo>
                  <a:pt x="1077801" y="49151"/>
                </a:lnTo>
                <a:lnTo>
                  <a:pt x="1080008" y="0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26671" y="8548205"/>
            <a:ext cx="1079995" cy="5399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25668" y="8652611"/>
            <a:ext cx="863993" cy="8639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33669" y="8760612"/>
            <a:ext cx="38252" cy="382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243421" y="8760612"/>
            <a:ext cx="38239" cy="382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633669" y="9370352"/>
            <a:ext cx="38252" cy="382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243421" y="9370352"/>
            <a:ext cx="38239" cy="382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633669" y="8760612"/>
            <a:ext cx="178866" cy="1729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103454" y="8760612"/>
            <a:ext cx="178206" cy="17160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633669" y="9246425"/>
            <a:ext cx="156565" cy="16217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125768" y="9247784"/>
            <a:ext cx="155892" cy="16082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633669" y="8760612"/>
            <a:ext cx="647992" cy="3242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633669" y="9084529"/>
            <a:ext cx="647992" cy="3240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9200"/>
            <a:ext cx="7559992" cy="8553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79993" y="3725989"/>
            <a:ext cx="3600005" cy="3239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2010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45150" y="9963316"/>
            <a:ext cx="1473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4372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24798" y="3952811"/>
            <a:ext cx="534593" cy="5345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39100" y="3725552"/>
            <a:ext cx="3074035" cy="1341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74930">
              <a:lnSpc>
                <a:spcPct val="100000"/>
              </a:lnSpc>
              <a:spcBef>
                <a:spcPts val="100"/>
              </a:spcBef>
            </a:pPr>
            <a:r>
              <a:rPr dirty="0" sz="5000" spc="15" b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5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60"/>
              </a:spcBef>
            </a:pPr>
            <a:r>
              <a:rPr dirty="0" sz="1000" spc="-5"/>
              <a:t>INSB </a:t>
            </a:r>
            <a:r>
              <a:rPr dirty="0" sz="1000" spc="-25"/>
              <a:t>Class </a:t>
            </a:r>
            <a:r>
              <a:rPr dirty="0" sz="1000" spc="-15"/>
              <a:t>performs </a:t>
            </a:r>
            <a:r>
              <a:rPr dirty="0" sz="1000" spc="-20"/>
              <a:t>drawings reviews, approvals  </a:t>
            </a:r>
            <a:r>
              <a:rPr dirty="0" sz="1000" spc="-10"/>
              <a:t>and </a:t>
            </a:r>
            <a:r>
              <a:rPr dirty="0" sz="1000" spc="-15"/>
              <a:t>engineering </a:t>
            </a:r>
            <a:r>
              <a:rPr dirty="0" sz="1000" spc="-25"/>
              <a:t>studies, </a:t>
            </a:r>
            <a:r>
              <a:rPr dirty="0" sz="1000" spc="-15"/>
              <a:t>necessitated </a:t>
            </a:r>
            <a:r>
              <a:rPr dirty="0" sz="1000" spc="-10"/>
              <a:t>for </a:t>
            </a:r>
            <a:r>
              <a:rPr dirty="0" sz="1000" spc="-25"/>
              <a:t>accepting  </a:t>
            </a:r>
            <a:r>
              <a:rPr dirty="0" sz="1000" spc="-10"/>
              <a:t>and maintaining </a:t>
            </a:r>
            <a:r>
              <a:rPr dirty="0" sz="1000" spc="-25"/>
              <a:t>vessels </a:t>
            </a:r>
            <a:r>
              <a:rPr dirty="0" sz="1000" spc="-20"/>
              <a:t>in </a:t>
            </a:r>
            <a:r>
              <a:rPr dirty="0" sz="1000" spc="-25"/>
              <a:t>its classed</a:t>
            </a:r>
            <a:r>
              <a:rPr dirty="0" sz="1000" spc="-35"/>
              <a:t> </a:t>
            </a:r>
            <a:r>
              <a:rPr dirty="0" sz="1000" spc="-15"/>
              <a:t>register</a:t>
            </a:r>
            <a:endParaRPr sz="1000"/>
          </a:p>
        </p:txBody>
      </p:sp>
      <p:sp>
        <p:nvSpPr>
          <p:cNvPr id="9" name="object 9"/>
          <p:cNvSpPr/>
          <p:nvPr/>
        </p:nvSpPr>
        <p:spPr>
          <a:xfrm>
            <a:off x="2224798" y="5572798"/>
            <a:ext cx="534593" cy="5345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239100" y="5345553"/>
            <a:ext cx="1313815" cy="1189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2230">
              <a:lnSpc>
                <a:spcPct val="100000"/>
              </a:lnSpc>
              <a:spcBef>
                <a:spcPts val="100"/>
              </a:spcBef>
            </a:pPr>
            <a:r>
              <a:rPr dirty="0" sz="5000" spc="215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5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60"/>
              </a:spcBef>
            </a:pP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1000" spc="10" b="1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maintenance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000" spc="-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80802" y="5572798"/>
            <a:ext cx="534593" cy="5345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882480" y="5345553"/>
            <a:ext cx="1458595" cy="1341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7155">
              <a:lnSpc>
                <a:spcPct val="100000"/>
              </a:lnSpc>
              <a:spcBef>
                <a:spcPts val="100"/>
              </a:spcBef>
            </a:pPr>
            <a:r>
              <a:rPr dirty="0" sz="5000" spc="-135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5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60"/>
              </a:spcBef>
            </a:pP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Assignment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 b="1">
                <a:solidFill>
                  <a:srgbClr val="231F20"/>
                </a:solidFill>
                <a:latin typeface="Arial"/>
                <a:cs typeface="Arial"/>
              </a:rPr>
              <a:t>class, 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classification</a:t>
            </a:r>
            <a:r>
              <a:rPr dirty="0" sz="10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characters 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notations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38400"/>
            <a:ext cx="7559992" cy="7484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516001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590219" y="9963316"/>
            <a:ext cx="1047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95" b="1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74278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9299" y="3074782"/>
            <a:ext cx="480885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5" b="0">
                <a:solidFill>
                  <a:srgbClr val="E5A812"/>
                </a:solidFill>
                <a:latin typeface="Arial"/>
                <a:cs typeface="Arial"/>
              </a:rPr>
              <a:t>Classiﬁcation</a:t>
            </a:r>
            <a:r>
              <a:rPr dirty="0" sz="4000" spc="-425" b="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150" b="0">
                <a:solidFill>
                  <a:srgbClr val="E5A812"/>
                </a:solidFill>
                <a:latin typeface="Arial"/>
                <a:cs typeface="Arial"/>
              </a:rPr>
              <a:t>Features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9238" y="4249666"/>
            <a:ext cx="2820035" cy="4230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8305" algn="l"/>
              </a:tabLst>
            </a:pPr>
            <a:r>
              <a:rPr dirty="0" sz="1200">
                <a:solidFill>
                  <a:srgbClr val="231F20"/>
                </a:solidFill>
                <a:latin typeface="Wingdings"/>
                <a:cs typeface="Wingdings"/>
              </a:rPr>
              <a:t>	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appraisals</a:t>
            </a:r>
            <a:endParaRPr sz="1200">
              <a:latin typeface="Arial"/>
              <a:cs typeface="Arial"/>
            </a:endParaRPr>
          </a:p>
          <a:p>
            <a:pPr marL="300355" marR="5080" indent="-229235">
              <a:lnSpc>
                <a:spcPct val="109700"/>
              </a:lnSpc>
              <a:spcBef>
                <a:spcPts val="800"/>
              </a:spcBef>
              <a:buChar char="•"/>
              <a:tabLst>
                <a:tab pos="300355" algn="l"/>
                <a:tab pos="300990" algn="l"/>
              </a:tabLst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Review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approval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Ship’s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constructional  plans</a:t>
            </a:r>
            <a:endParaRPr sz="950">
              <a:latin typeface="Arial"/>
              <a:cs typeface="Arial"/>
            </a:endParaRPr>
          </a:p>
          <a:p>
            <a:pPr marL="300355" indent="-229235">
              <a:lnSpc>
                <a:spcPct val="100000"/>
              </a:lnSpc>
              <a:spcBef>
                <a:spcPts val="390"/>
              </a:spcBef>
              <a:buChar char="•"/>
              <a:tabLst>
                <a:tab pos="300355" algn="l"/>
                <a:tab pos="300990" algn="l"/>
              </a:tabLst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Design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strength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assessments</a:t>
            </a:r>
            <a:endParaRPr sz="950">
              <a:latin typeface="Arial"/>
              <a:cs typeface="Arial"/>
            </a:endParaRPr>
          </a:p>
          <a:p>
            <a:pPr marL="300355" marR="605790" indent="-229235">
              <a:lnSpc>
                <a:spcPct val="109700"/>
              </a:lnSpc>
              <a:spcBef>
                <a:spcPts val="285"/>
              </a:spcBef>
              <a:buChar char="•"/>
              <a:tabLst>
                <a:tab pos="300355" algn="l"/>
                <a:tab pos="300990" algn="l"/>
              </a:tabLst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Load Line calculation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Freeboard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Assignment</a:t>
            </a:r>
            <a:endParaRPr sz="950">
              <a:latin typeface="Arial"/>
              <a:cs typeface="Arial"/>
            </a:endParaRPr>
          </a:p>
          <a:p>
            <a:pPr marL="300355" indent="-229235">
              <a:lnSpc>
                <a:spcPct val="100000"/>
              </a:lnSpc>
              <a:spcBef>
                <a:spcPts val="395"/>
              </a:spcBef>
              <a:buChar char="•"/>
              <a:tabLst>
                <a:tab pos="300355" algn="l"/>
                <a:tab pos="300990" algn="l"/>
              </a:tabLst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Tonnage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measurement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</a:t>
            </a:r>
            <a:endParaRPr sz="950">
              <a:latin typeface="Arial"/>
              <a:cs typeface="Arial"/>
            </a:endParaRPr>
          </a:p>
          <a:p>
            <a:pPr marL="300355" indent="-229235">
              <a:lnSpc>
                <a:spcPct val="100000"/>
              </a:lnSpc>
              <a:spcBef>
                <a:spcPts val="390"/>
              </a:spcBef>
              <a:buChar char="•"/>
              <a:tabLst>
                <a:tab pos="300355" algn="l"/>
                <a:tab pos="300990" algn="l"/>
              </a:tabLst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Stability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loading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manuals</a:t>
            </a:r>
            <a:endParaRPr sz="950">
              <a:latin typeface="Arial"/>
              <a:cs typeface="Arial"/>
            </a:endParaRPr>
          </a:p>
          <a:p>
            <a:pPr marL="300355" indent="-229235">
              <a:lnSpc>
                <a:spcPct val="100000"/>
              </a:lnSpc>
              <a:spcBef>
                <a:spcPts val="395"/>
              </a:spcBef>
              <a:buChar char="•"/>
              <a:tabLst>
                <a:tab pos="300355" algn="l"/>
                <a:tab pos="300990" algn="l"/>
              </a:tabLst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Intact and damage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stability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analysis</a:t>
            </a:r>
            <a:endParaRPr sz="950">
              <a:latin typeface="Arial"/>
              <a:cs typeface="Arial"/>
            </a:endParaRPr>
          </a:p>
          <a:p>
            <a:pPr marL="300355" marR="498475" indent="-229235">
              <a:lnSpc>
                <a:spcPct val="109700"/>
              </a:lnSpc>
              <a:spcBef>
                <a:spcPts val="280"/>
              </a:spcBef>
              <a:buChar char="•"/>
              <a:tabLst>
                <a:tab pos="300355" algn="l"/>
                <a:tab pos="300990" algn="l"/>
              </a:tabLst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Appraisal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grain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loading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stability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calculations</a:t>
            </a:r>
            <a:endParaRPr sz="950">
              <a:latin typeface="Arial"/>
              <a:cs typeface="Arial"/>
            </a:endParaRPr>
          </a:p>
          <a:p>
            <a:pPr marL="300355" marR="31750" indent="-229235">
              <a:lnSpc>
                <a:spcPct val="109700"/>
              </a:lnSpc>
              <a:spcBef>
                <a:spcPts val="285"/>
              </a:spcBef>
              <a:buChar char="•"/>
              <a:tabLst>
                <a:tab pos="300355" algn="l"/>
                <a:tab pos="300990" algn="l"/>
              </a:tabLst>
            </a:pP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Assignment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load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limits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cargo</a:t>
            </a:r>
            <a:r>
              <a:rPr dirty="0" sz="95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handling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appliances</a:t>
            </a:r>
            <a:endParaRPr sz="950">
              <a:latin typeface="Arial"/>
              <a:cs typeface="Arial"/>
            </a:endParaRPr>
          </a:p>
          <a:p>
            <a:pPr marL="300355" indent="-229235">
              <a:lnSpc>
                <a:spcPct val="100000"/>
              </a:lnSpc>
              <a:spcBef>
                <a:spcPts val="395"/>
              </a:spcBef>
              <a:buChar char="•"/>
              <a:tabLst>
                <a:tab pos="300355" algn="l"/>
                <a:tab pos="300990" algn="l"/>
              </a:tabLst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Carriage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noxious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substances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9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bulk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08305" algn="l"/>
              </a:tabLst>
            </a:pPr>
            <a:r>
              <a:rPr dirty="0" sz="1200">
                <a:solidFill>
                  <a:srgbClr val="231F20"/>
                </a:solidFill>
                <a:latin typeface="Wingdings"/>
                <a:cs typeface="Wingdings"/>
              </a:rPr>
              <a:t>	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notations</a:t>
            </a:r>
            <a:endParaRPr sz="1200">
              <a:latin typeface="Arial"/>
              <a:cs typeface="Arial"/>
            </a:endParaRPr>
          </a:p>
          <a:p>
            <a:pPr algn="just" marL="12700" marR="17780">
              <a:lnSpc>
                <a:spcPct val="109700"/>
              </a:lnSpc>
              <a:spcBef>
                <a:spcPts val="800"/>
              </a:spcBef>
            </a:pP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Assignment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class,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classification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characters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notations,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which denote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degree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confidence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that the ship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deserves,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assigned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following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satisfactory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completion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carried</a:t>
            </a:r>
            <a:r>
              <a:rPr dirty="0" sz="95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40">
                <a:solidFill>
                  <a:srgbClr val="231F20"/>
                </a:solidFill>
                <a:latin typeface="Arial"/>
                <a:cs typeface="Arial"/>
              </a:rPr>
              <a:t>out</a:t>
            </a:r>
            <a:endParaRPr sz="950">
              <a:latin typeface="Arial"/>
              <a:cs typeface="Arial"/>
            </a:endParaRPr>
          </a:p>
          <a:p>
            <a:pPr algn="just" marL="12700" marR="82550">
              <a:lnSpc>
                <a:spcPct val="109700"/>
              </a:lnSpc>
            </a:pP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society’s surveyors 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completion </a:t>
            </a:r>
            <a:r>
              <a:rPr dirty="0" sz="950" spc="55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verification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950" spc="-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rules.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11239" y="4247854"/>
            <a:ext cx="2858135" cy="4141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8305" algn="l"/>
              </a:tabLst>
            </a:pPr>
            <a:r>
              <a:rPr dirty="0" sz="1200">
                <a:solidFill>
                  <a:srgbClr val="231F20"/>
                </a:solidFill>
                <a:latin typeface="Wingdings"/>
                <a:cs typeface="Wingdings"/>
              </a:rPr>
              <a:t>	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Classification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Characters</a:t>
            </a:r>
            <a:endParaRPr sz="1200">
              <a:latin typeface="Arial"/>
              <a:cs typeface="Arial"/>
            </a:endParaRPr>
          </a:p>
          <a:p>
            <a:pPr marL="12700" marR="80010">
              <a:lnSpc>
                <a:spcPct val="109700"/>
              </a:lnSpc>
              <a:spcBef>
                <a:spcPts val="800"/>
              </a:spcBef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Classification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determined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symbol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consisting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figures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letters representing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characteristics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Class.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Classification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Marks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Notations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Rules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denoted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Certificate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Class,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the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Register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Book 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other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documents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issued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dirty="0" sz="95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INSB.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08305" algn="l"/>
              </a:tabLst>
            </a:pPr>
            <a:r>
              <a:rPr dirty="0" sz="1200">
                <a:solidFill>
                  <a:srgbClr val="231F20"/>
                </a:solidFill>
                <a:latin typeface="Wingdings"/>
                <a:cs typeface="Wingdings"/>
              </a:rPr>
              <a:t>	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Sequence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Symbols </a:t>
            </a:r>
            <a:r>
              <a:rPr dirty="0" sz="1200" spc="-85" b="1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dirty="0" sz="1200" spc="-1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Notations</a:t>
            </a:r>
            <a:endParaRPr sz="1200">
              <a:latin typeface="Arial"/>
              <a:cs typeface="Arial"/>
            </a:endParaRPr>
          </a:p>
          <a:p>
            <a:pPr marL="264795" marR="1307465" indent="-4445">
              <a:lnSpc>
                <a:spcPct val="109700"/>
              </a:lnSpc>
              <a:spcBef>
                <a:spcPts val="8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Construction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Marks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Classification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Symbols</a:t>
            </a:r>
            <a:endParaRPr sz="950">
              <a:latin typeface="Arial"/>
              <a:cs typeface="Arial"/>
            </a:endParaRPr>
          </a:p>
          <a:p>
            <a:pPr marL="469900" indent="-169545">
              <a:lnSpc>
                <a:spcPct val="100000"/>
              </a:lnSpc>
              <a:spcBef>
                <a:spcPts val="110"/>
              </a:spcBef>
              <a:buChar char="•"/>
              <a:tabLst>
                <a:tab pos="469265" algn="l"/>
                <a:tab pos="469900" algn="l"/>
              </a:tabLst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Hull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Symbol</a:t>
            </a:r>
            <a:endParaRPr sz="950">
              <a:latin typeface="Arial"/>
              <a:cs typeface="Arial"/>
            </a:endParaRPr>
          </a:p>
          <a:p>
            <a:pPr marL="469900" indent="-169545">
              <a:lnSpc>
                <a:spcPct val="100000"/>
              </a:lnSpc>
              <a:spcBef>
                <a:spcPts val="110"/>
              </a:spcBef>
              <a:buChar char="•"/>
              <a:tabLst>
                <a:tab pos="469265" algn="l"/>
                <a:tab pos="469900" algn="l"/>
              </a:tabLst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Machinery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Installation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Symbol</a:t>
            </a:r>
            <a:endParaRPr sz="950">
              <a:latin typeface="Arial"/>
              <a:cs typeface="Arial"/>
            </a:endParaRPr>
          </a:p>
          <a:p>
            <a:pPr marL="469900" indent="-169545">
              <a:lnSpc>
                <a:spcPct val="100000"/>
              </a:lnSpc>
              <a:spcBef>
                <a:spcPts val="110"/>
              </a:spcBef>
              <a:buChar char="•"/>
              <a:tabLst>
                <a:tab pos="469265" algn="l"/>
                <a:tab pos="469900" algn="l"/>
              </a:tabLst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Division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Symbol</a:t>
            </a:r>
            <a:endParaRPr sz="950">
              <a:latin typeface="Arial"/>
              <a:cs typeface="Arial"/>
            </a:endParaRPr>
          </a:p>
          <a:p>
            <a:pPr marL="469900" indent="-169545">
              <a:lnSpc>
                <a:spcPct val="100000"/>
              </a:lnSpc>
              <a:spcBef>
                <a:spcPts val="110"/>
              </a:spcBef>
              <a:buChar char="•"/>
              <a:tabLst>
                <a:tab pos="469265" algn="l"/>
                <a:tab pos="469900" algn="l"/>
              </a:tabLst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Rating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Symbol</a:t>
            </a:r>
            <a:endParaRPr sz="950">
              <a:latin typeface="Arial"/>
              <a:cs typeface="Arial"/>
            </a:endParaRPr>
          </a:p>
          <a:p>
            <a:pPr marL="252095" marR="1310005" indent="48260">
              <a:lnSpc>
                <a:spcPct val="109700"/>
              </a:lnSpc>
              <a:buChar char="•"/>
              <a:tabLst>
                <a:tab pos="469265" algn="l"/>
                <a:tab pos="469900" algn="l"/>
              </a:tabLst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Equipment</a:t>
            </a:r>
            <a:r>
              <a:rPr dirty="0" sz="9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Symbol 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Service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notation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Navigation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Notation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08305" algn="l"/>
              </a:tabLst>
            </a:pPr>
            <a:r>
              <a:rPr dirty="0" sz="1200">
                <a:solidFill>
                  <a:srgbClr val="231F20"/>
                </a:solidFill>
                <a:latin typeface="Wingdings"/>
                <a:cs typeface="Wingdings"/>
              </a:rPr>
              <a:t>	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Machinery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installations</a:t>
            </a:r>
            <a:endParaRPr sz="1200">
              <a:latin typeface="Arial"/>
              <a:cs typeface="Arial"/>
            </a:endParaRPr>
          </a:p>
          <a:p>
            <a:pPr marL="12700" marR="89535">
              <a:lnSpc>
                <a:spcPct val="109700"/>
              </a:lnSpc>
              <a:spcBef>
                <a:spcPts val="515"/>
              </a:spcBef>
            </a:pP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comply with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Rules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Society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automated </a:t>
            </a:r>
            <a:r>
              <a:rPr dirty="0" sz="950" spc="45">
                <a:solidFill>
                  <a:srgbClr val="231F20"/>
                </a:solidFill>
                <a:latin typeface="Arial"/>
                <a:cs typeface="Arial"/>
              </a:rPr>
              <a:t>and/or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remote controlled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systems,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additional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notations affixed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Classification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character.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44008" y="1602003"/>
            <a:ext cx="1080135" cy="536575"/>
          </a:xfrm>
          <a:custGeom>
            <a:avLst/>
            <a:gdLst/>
            <a:ahLst/>
            <a:cxnLst/>
            <a:rect l="l" t="t" r="r" b="b"/>
            <a:pathLst>
              <a:path w="1080134" h="536575">
                <a:moveTo>
                  <a:pt x="539991" y="0"/>
                </a:moveTo>
                <a:lnTo>
                  <a:pt x="491036" y="2189"/>
                </a:lnTo>
                <a:lnTo>
                  <a:pt x="443307" y="8631"/>
                </a:lnTo>
                <a:lnTo>
                  <a:pt x="396992" y="19137"/>
                </a:lnTo>
                <a:lnTo>
                  <a:pt x="352279" y="33520"/>
                </a:lnTo>
                <a:lnTo>
                  <a:pt x="309356" y="51591"/>
                </a:lnTo>
                <a:lnTo>
                  <a:pt x="268413" y="73161"/>
                </a:lnTo>
                <a:lnTo>
                  <a:pt x="229636" y="98042"/>
                </a:lnTo>
                <a:lnTo>
                  <a:pt x="193215" y="126046"/>
                </a:lnTo>
                <a:lnTo>
                  <a:pt x="159338" y="156984"/>
                </a:lnTo>
                <a:lnTo>
                  <a:pt x="128194" y="190668"/>
                </a:lnTo>
                <a:lnTo>
                  <a:pt x="99970" y="226910"/>
                </a:lnTo>
                <a:lnTo>
                  <a:pt x="74855" y="265522"/>
                </a:lnTo>
                <a:lnTo>
                  <a:pt x="53037" y="306314"/>
                </a:lnTo>
                <a:lnTo>
                  <a:pt x="34705" y="349099"/>
                </a:lnTo>
                <a:lnTo>
                  <a:pt x="20047" y="393688"/>
                </a:lnTo>
                <a:lnTo>
                  <a:pt x="9251" y="439893"/>
                </a:lnTo>
                <a:lnTo>
                  <a:pt x="2506" y="487525"/>
                </a:lnTo>
                <a:lnTo>
                  <a:pt x="0" y="536397"/>
                </a:lnTo>
                <a:lnTo>
                  <a:pt x="98996" y="536397"/>
                </a:lnTo>
                <a:lnTo>
                  <a:pt x="102328" y="482476"/>
                </a:lnTo>
                <a:lnTo>
                  <a:pt x="112058" y="430544"/>
                </a:lnTo>
                <a:lnTo>
                  <a:pt x="127788" y="380996"/>
                </a:lnTo>
                <a:lnTo>
                  <a:pt x="149121" y="334232"/>
                </a:lnTo>
                <a:lnTo>
                  <a:pt x="175656" y="290650"/>
                </a:lnTo>
                <a:lnTo>
                  <a:pt x="206997" y="250647"/>
                </a:lnTo>
                <a:lnTo>
                  <a:pt x="206997" y="212394"/>
                </a:lnTo>
                <a:lnTo>
                  <a:pt x="245237" y="212394"/>
                </a:lnTo>
                <a:lnTo>
                  <a:pt x="285240" y="181054"/>
                </a:lnTo>
                <a:lnTo>
                  <a:pt x="328822" y="154518"/>
                </a:lnTo>
                <a:lnTo>
                  <a:pt x="375586" y="133186"/>
                </a:lnTo>
                <a:lnTo>
                  <a:pt x="425133" y="117456"/>
                </a:lnTo>
                <a:lnTo>
                  <a:pt x="477066" y="107725"/>
                </a:lnTo>
                <a:lnTo>
                  <a:pt x="530987" y="104394"/>
                </a:lnTo>
                <a:lnTo>
                  <a:pt x="858611" y="104394"/>
                </a:lnTo>
                <a:lnTo>
                  <a:pt x="850351" y="98042"/>
                </a:lnTo>
                <a:lnTo>
                  <a:pt x="811575" y="73161"/>
                </a:lnTo>
                <a:lnTo>
                  <a:pt x="770631" y="51591"/>
                </a:lnTo>
                <a:lnTo>
                  <a:pt x="727708" y="33520"/>
                </a:lnTo>
                <a:lnTo>
                  <a:pt x="682994" y="19137"/>
                </a:lnTo>
                <a:lnTo>
                  <a:pt x="636678" y="8631"/>
                </a:lnTo>
                <a:lnTo>
                  <a:pt x="588947" y="2189"/>
                </a:lnTo>
                <a:lnTo>
                  <a:pt x="539991" y="0"/>
                </a:lnTo>
                <a:close/>
              </a:path>
              <a:path w="1080134" h="536575">
                <a:moveTo>
                  <a:pt x="858611" y="104394"/>
                </a:moveTo>
                <a:lnTo>
                  <a:pt x="530987" y="104394"/>
                </a:lnTo>
                <a:lnTo>
                  <a:pt x="584912" y="107725"/>
                </a:lnTo>
                <a:lnTo>
                  <a:pt x="636848" y="117456"/>
                </a:lnTo>
                <a:lnTo>
                  <a:pt x="686396" y="133186"/>
                </a:lnTo>
                <a:lnTo>
                  <a:pt x="733159" y="154518"/>
                </a:lnTo>
                <a:lnTo>
                  <a:pt x="776739" y="181054"/>
                </a:lnTo>
                <a:lnTo>
                  <a:pt x="816737" y="212394"/>
                </a:lnTo>
                <a:lnTo>
                  <a:pt x="854989" y="212394"/>
                </a:lnTo>
                <a:lnTo>
                  <a:pt x="854989" y="250647"/>
                </a:lnTo>
                <a:lnTo>
                  <a:pt x="886330" y="290650"/>
                </a:lnTo>
                <a:lnTo>
                  <a:pt x="912865" y="334232"/>
                </a:lnTo>
                <a:lnTo>
                  <a:pt x="934197" y="380996"/>
                </a:lnTo>
                <a:lnTo>
                  <a:pt x="949928" y="430544"/>
                </a:lnTo>
                <a:lnTo>
                  <a:pt x="959658" y="482476"/>
                </a:lnTo>
                <a:lnTo>
                  <a:pt x="962990" y="536397"/>
                </a:lnTo>
                <a:lnTo>
                  <a:pt x="1079982" y="536397"/>
                </a:lnTo>
                <a:lnTo>
                  <a:pt x="1077476" y="487525"/>
                </a:lnTo>
                <a:lnTo>
                  <a:pt x="1070731" y="439893"/>
                </a:lnTo>
                <a:lnTo>
                  <a:pt x="1059936" y="393688"/>
                </a:lnTo>
                <a:lnTo>
                  <a:pt x="1045278" y="349099"/>
                </a:lnTo>
                <a:lnTo>
                  <a:pt x="1026947" y="306314"/>
                </a:lnTo>
                <a:lnTo>
                  <a:pt x="1005130" y="265522"/>
                </a:lnTo>
                <a:lnTo>
                  <a:pt x="980015" y="226910"/>
                </a:lnTo>
                <a:lnTo>
                  <a:pt x="951792" y="190668"/>
                </a:lnTo>
                <a:lnTo>
                  <a:pt x="920648" y="156984"/>
                </a:lnTo>
                <a:lnTo>
                  <a:pt x="886771" y="126046"/>
                </a:lnTo>
                <a:lnTo>
                  <a:pt x="858611" y="104394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543994" y="1706397"/>
            <a:ext cx="1080007" cy="975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60744" y="1814398"/>
            <a:ext cx="38252" cy="38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20802" y="1814398"/>
            <a:ext cx="178193" cy="171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51004" y="1814398"/>
            <a:ext cx="38239" cy="382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751004" y="1814398"/>
            <a:ext cx="178854" cy="1729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51004" y="2424150"/>
            <a:ext cx="38239" cy="382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751004" y="2300236"/>
            <a:ext cx="156552" cy="1621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360744" y="2424150"/>
            <a:ext cx="38252" cy="382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243104" y="2301595"/>
            <a:ext cx="155892" cy="1608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751004" y="1814398"/>
            <a:ext cx="647992" cy="32423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751004" y="2138326"/>
            <a:ext cx="647992" cy="3240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7559992" cy="1799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997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2006" y="0"/>
                </a:moveTo>
                <a:lnTo>
                  <a:pt x="0" y="0"/>
                </a:lnTo>
                <a:lnTo>
                  <a:pt x="0" y="216001"/>
                </a:lnTo>
                <a:lnTo>
                  <a:pt x="252006" y="216001"/>
                </a:lnTo>
                <a:lnTo>
                  <a:pt x="252006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2545" y="9963316"/>
            <a:ext cx="1320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 b="1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4372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9299" y="8013540"/>
            <a:ext cx="1183005" cy="1193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44830">
              <a:lnSpc>
                <a:spcPct val="134500"/>
              </a:lnSpc>
              <a:spcBef>
                <a:spcPts val="10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Load</a:t>
            </a:r>
            <a:r>
              <a:rPr dirty="0" sz="9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Lines  SOLAS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34500"/>
              </a:lnSpc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MARPOL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Annexes 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TONNAGE</a:t>
            </a:r>
            <a:endParaRPr sz="950">
              <a:latin typeface="Arial"/>
              <a:cs typeface="Arial"/>
            </a:endParaRPr>
          </a:p>
          <a:p>
            <a:pPr marL="12700" marR="561975">
              <a:lnSpc>
                <a:spcPct val="134500"/>
              </a:lnSpc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ISM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Code  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ISPS</a:t>
            </a:r>
            <a:r>
              <a:rPr dirty="0" sz="95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73308" y="8013419"/>
            <a:ext cx="670560" cy="999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49885">
              <a:lnSpc>
                <a:spcPct val="1345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AFS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BWM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MLC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5">
                <a:solidFill>
                  <a:srgbClr val="231F20"/>
                </a:solidFill>
                <a:latin typeface="Arial"/>
                <a:cs typeface="Arial"/>
              </a:rPr>
              <a:t>2006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34500"/>
              </a:lnSpc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HSC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Code 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IMDG</a:t>
            </a:r>
            <a:r>
              <a:rPr dirty="0" sz="95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799412"/>
            <a:ext cx="7559992" cy="2598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4398010"/>
            <a:ext cx="7559992" cy="875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499299" y="1178087"/>
            <a:ext cx="15621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40" b="1">
                <a:solidFill>
                  <a:srgbClr val="231F20"/>
                </a:solidFill>
                <a:latin typeface="Arial"/>
                <a:cs typeface="Arial"/>
              </a:rPr>
              <a:t>Trusted </a:t>
            </a:r>
            <a:r>
              <a:rPr dirty="0" sz="1000" spc="-75" b="1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Recognised 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Discover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1000" spc="-114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Imprint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2002" y="1069208"/>
            <a:ext cx="534670" cy="534670"/>
          </a:xfrm>
          <a:custGeom>
            <a:avLst/>
            <a:gdLst/>
            <a:ahLst/>
            <a:cxnLst/>
            <a:rect l="l" t="t" r="r" b="b"/>
            <a:pathLst>
              <a:path w="534669" h="534669">
                <a:moveTo>
                  <a:pt x="267296" y="0"/>
                </a:moveTo>
                <a:lnTo>
                  <a:pt x="219249" y="4306"/>
                </a:lnTo>
                <a:lnTo>
                  <a:pt x="174028" y="16722"/>
                </a:lnTo>
                <a:lnTo>
                  <a:pt x="132386" y="36493"/>
                </a:lnTo>
                <a:lnTo>
                  <a:pt x="95080" y="62864"/>
                </a:lnTo>
                <a:lnTo>
                  <a:pt x="62864" y="95080"/>
                </a:lnTo>
                <a:lnTo>
                  <a:pt x="36493" y="132386"/>
                </a:lnTo>
                <a:lnTo>
                  <a:pt x="16722" y="174028"/>
                </a:lnTo>
                <a:lnTo>
                  <a:pt x="4306" y="219249"/>
                </a:lnTo>
                <a:lnTo>
                  <a:pt x="0" y="267296"/>
                </a:lnTo>
                <a:lnTo>
                  <a:pt x="4306" y="315344"/>
                </a:lnTo>
                <a:lnTo>
                  <a:pt x="16722" y="360565"/>
                </a:lnTo>
                <a:lnTo>
                  <a:pt x="36493" y="402207"/>
                </a:lnTo>
                <a:lnTo>
                  <a:pt x="62864" y="439513"/>
                </a:lnTo>
                <a:lnTo>
                  <a:pt x="95080" y="471729"/>
                </a:lnTo>
                <a:lnTo>
                  <a:pt x="132386" y="498100"/>
                </a:lnTo>
                <a:lnTo>
                  <a:pt x="174028" y="517871"/>
                </a:lnTo>
                <a:lnTo>
                  <a:pt x="219249" y="530287"/>
                </a:lnTo>
                <a:lnTo>
                  <a:pt x="267296" y="534593"/>
                </a:lnTo>
                <a:lnTo>
                  <a:pt x="315344" y="530287"/>
                </a:lnTo>
                <a:lnTo>
                  <a:pt x="360565" y="517871"/>
                </a:lnTo>
                <a:lnTo>
                  <a:pt x="402207" y="498100"/>
                </a:lnTo>
                <a:lnTo>
                  <a:pt x="439513" y="471729"/>
                </a:lnTo>
                <a:lnTo>
                  <a:pt x="471729" y="439513"/>
                </a:lnTo>
                <a:lnTo>
                  <a:pt x="498100" y="402207"/>
                </a:lnTo>
                <a:lnTo>
                  <a:pt x="517871" y="360565"/>
                </a:lnTo>
                <a:lnTo>
                  <a:pt x="530287" y="315344"/>
                </a:lnTo>
                <a:lnTo>
                  <a:pt x="534593" y="267296"/>
                </a:lnTo>
                <a:lnTo>
                  <a:pt x="530287" y="219249"/>
                </a:lnTo>
                <a:lnTo>
                  <a:pt x="517871" y="174028"/>
                </a:lnTo>
                <a:lnTo>
                  <a:pt x="498100" y="132386"/>
                </a:lnTo>
                <a:lnTo>
                  <a:pt x="471729" y="95080"/>
                </a:lnTo>
                <a:lnTo>
                  <a:pt x="439513" y="62864"/>
                </a:lnTo>
                <a:lnTo>
                  <a:pt x="402207" y="36493"/>
                </a:lnTo>
                <a:lnTo>
                  <a:pt x="360565" y="16722"/>
                </a:lnTo>
                <a:lnTo>
                  <a:pt x="315344" y="4306"/>
                </a:lnTo>
                <a:lnTo>
                  <a:pt x="267296" y="0"/>
                </a:lnTo>
                <a:close/>
              </a:path>
            </a:pathLst>
          </a:custGeom>
          <a:solidFill>
            <a:srgbClr val="ADB4B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71978" y="859952"/>
            <a:ext cx="37465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35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5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1300" y="5528141"/>
            <a:ext cx="6210300" cy="1597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55">
                <a:solidFill>
                  <a:srgbClr val="E5A812"/>
                </a:solidFill>
                <a:latin typeface="Arial"/>
                <a:cs typeface="Arial"/>
              </a:rPr>
              <a:t>Our</a:t>
            </a:r>
            <a:r>
              <a:rPr dirty="0" sz="4000" spc="-385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125">
                <a:solidFill>
                  <a:srgbClr val="E5A812"/>
                </a:solidFill>
                <a:latin typeface="Arial"/>
                <a:cs typeface="Arial"/>
              </a:rPr>
              <a:t>Recognitions</a:t>
            </a:r>
            <a:endParaRPr sz="4000">
              <a:latin typeface="Arial"/>
              <a:cs typeface="Arial"/>
            </a:endParaRPr>
          </a:p>
          <a:p>
            <a:pPr marL="30480" marR="5080">
              <a:lnSpc>
                <a:spcPct val="104200"/>
              </a:lnSpc>
              <a:spcBef>
                <a:spcPts val="1570"/>
              </a:spcBef>
            </a:pP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been delegated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extended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Flag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Administrations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act  on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behalf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conduct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statutory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certification in </a:t>
            </a:r>
            <a:r>
              <a:rPr dirty="0" sz="1200" spc="-35" b="1">
                <a:solidFill>
                  <a:srgbClr val="231F20"/>
                </a:solidFill>
                <a:latin typeface="Arial"/>
                <a:cs typeface="Arial"/>
              </a:rPr>
              <a:t>accordance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00" spc="35" b="1">
                <a:solidFill>
                  <a:srgbClr val="231F20"/>
                </a:solidFill>
                <a:latin typeface="Arial"/>
                <a:cs typeface="Arial"/>
              </a:rPr>
              <a:t>IMO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conventions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codes,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with national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requirements  pertaining to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prevention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marine</a:t>
            </a:r>
            <a:r>
              <a:rPr dirty="0" sz="1200" spc="-1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pollution.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3356" y="4685065"/>
            <a:ext cx="350392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30">
                <a:solidFill>
                  <a:srgbClr val="231F20"/>
                </a:solidFill>
                <a:latin typeface="Arial"/>
                <a:cs typeface="Arial"/>
              </a:rPr>
              <a:t>Conformance </a:t>
            </a:r>
            <a:r>
              <a:rPr dirty="0" sz="1200" spc="4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200" spc="30">
                <a:solidFill>
                  <a:srgbClr val="231F20"/>
                </a:solidFill>
                <a:latin typeface="Arial"/>
                <a:cs typeface="Arial"/>
              </a:rPr>
              <a:t>statutory </a:t>
            </a:r>
            <a:r>
              <a:rPr dirty="0" sz="1200" spc="15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12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25">
                <a:solidFill>
                  <a:srgbClr val="231F20"/>
                </a:solidFill>
                <a:latin typeface="Arial"/>
                <a:cs typeface="Arial"/>
              </a:rPr>
              <a:t>requirements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66299" y="7266494"/>
            <a:ext cx="3049905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performance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regular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Periodic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Statutory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audits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verifies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ships Statutory  certification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compliance.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66299" y="7877389"/>
            <a:ext cx="3025775" cy="78676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 marR="5080">
              <a:lnSpc>
                <a:spcPts val="1250"/>
              </a:lnSpc>
              <a:spcBef>
                <a:spcPts val="300"/>
              </a:spcBef>
            </a:pPr>
            <a:r>
              <a:rPr dirty="0" sz="1200" spc="-35" b="1">
                <a:solidFill>
                  <a:srgbClr val="231F20"/>
                </a:solidFill>
                <a:latin typeface="Arial"/>
                <a:cs typeface="Arial"/>
              </a:rPr>
              <a:t>Energy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Efficiency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Assessment </a:t>
            </a:r>
            <a:r>
              <a:rPr dirty="0" sz="1200" spc="-85" b="1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Approval  </a:t>
            </a:r>
            <a:r>
              <a:rPr dirty="0" sz="1200" spc="-35" b="1">
                <a:solidFill>
                  <a:srgbClr val="231F20"/>
                </a:solidFill>
                <a:latin typeface="Arial"/>
                <a:cs typeface="Arial"/>
              </a:rPr>
              <a:t>Services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(EEDI)</a:t>
            </a:r>
            <a:endParaRPr sz="1200">
              <a:latin typeface="Arial"/>
              <a:cs typeface="Arial"/>
            </a:endParaRPr>
          </a:p>
          <a:p>
            <a:pPr marL="12700" marR="426084">
              <a:lnSpc>
                <a:spcPct val="109700"/>
              </a:lnSpc>
              <a:spcBef>
                <a:spcPts val="79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offers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relevant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assessment,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approval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of: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66299" y="8710222"/>
            <a:ext cx="3075940" cy="609600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490"/>
              </a:spcBef>
              <a:buChar char="•"/>
              <a:tabLst>
                <a:tab pos="240665" algn="l"/>
                <a:tab pos="241935" algn="l"/>
              </a:tabLst>
            </a:pP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Energy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Efficiency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Design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Index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(EEDI)</a:t>
            </a:r>
            <a:endParaRPr sz="95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395"/>
              </a:spcBef>
              <a:buChar char="•"/>
              <a:tabLst>
                <a:tab pos="240665" algn="l"/>
                <a:tab pos="241935" algn="l"/>
              </a:tabLst>
            </a:pP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Energy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Efficiency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Operational Indicator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(EEOI)</a:t>
            </a:r>
            <a:endParaRPr sz="95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395"/>
              </a:spcBef>
              <a:buChar char="•"/>
              <a:tabLst>
                <a:tab pos="240665" algn="l"/>
                <a:tab pos="241935" algn="l"/>
              </a:tabLst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Energy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Efficiency Management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Plan</a:t>
            </a:r>
            <a:r>
              <a:rPr dirty="0" sz="9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(SEEMP)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0134" y="7280489"/>
            <a:ext cx="235013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authorised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Recognised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Organisation,</a:t>
            </a:r>
            <a:endParaRPr sz="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00134" y="7439265"/>
            <a:ext cx="235839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performs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surveying and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9466" y="7143276"/>
            <a:ext cx="2573655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 spc="38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activitie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directl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relevan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major</a:t>
            </a:r>
            <a:endParaRPr sz="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9307" y="7756816"/>
            <a:ext cx="266065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conventions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codes</a:t>
            </a:r>
            <a:r>
              <a:rPr dirty="0" sz="950" spc="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including: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880595"/>
            <a:ext cx="7559992" cy="37422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7155002"/>
            <a:ext cx="7559992" cy="246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805609"/>
            <a:ext cx="7559992" cy="3479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895009"/>
            <a:ext cx="6229591" cy="1259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25171" y="5895009"/>
            <a:ext cx="1334820" cy="8427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89763" y="6733451"/>
            <a:ext cx="770229" cy="4215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274005"/>
            <a:ext cx="7559992" cy="6210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58495" y="2414704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19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89"/>
                </a:lnTo>
                <a:lnTo>
                  <a:pt x="38225" y="222772"/>
                </a:lnTo>
                <a:lnTo>
                  <a:pt x="79708" y="250741"/>
                </a:lnTo>
                <a:lnTo>
                  <a:pt x="130505" y="260997"/>
                </a:lnTo>
                <a:lnTo>
                  <a:pt x="181302" y="250741"/>
                </a:lnTo>
                <a:lnTo>
                  <a:pt x="222784" y="222772"/>
                </a:lnTo>
                <a:lnTo>
                  <a:pt x="250754" y="181289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58495" y="2718907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19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94"/>
                </a:lnTo>
                <a:lnTo>
                  <a:pt x="38225" y="222777"/>
                </a:lnTo>
                <a:lnTo>
                  <a:pt x="79708" y="250743"/>
                </a:lnTo>
                <a:lnTo>
                  <a:pt x="130505" y="260997"/>
                </a:lnTo>
                <a:lnTo>
                  <a:pt x="181302" y="250743"/>
                </a:lnTo>
                <a:lnTo>
                  <a:pt x="222784" y="222777"/>
                </a:lnTo>
                <a:lnTo>
                  <a:pt x="250754" y="181294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58495" y="3019503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94"/>
                </a:lnTo>
                <a:lnTo>
                  <a:pt x="38225" y="222777"/>
                </a:lnTo>
                <a:lnTo>
                  <a:pt x="79708" y="250743"/>
                </a:lnTo>
                <a:lnTo>
                  <a:pt x="130505" y="260997"/>
                </a:lnTo>
                <a:lnTo>
                  <a:pt x="181302" y="250743"/>
                </a:lnTo>
                <a:lnTo>
                  <a:pt x="222784" y="222777"/>
                </a:lnTo>
                <a:lnTo>
                  <a:pt x="250754" y="181294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58495" y="3328658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89"/>
                </a:lnTo>
                <a:lnTo>
                  <a:pt x="38225" y="222772"/>
                </a:lnTo>
                <a:lnTo>
                  <a:pt x="79708" y="250741"/>
                </a:lnTo>
                <a:lnTo>
                  <a:pt x="130505" y="260997"/>
                </a:lnTo>
                <a:lnTo>
                  <a:pt x="181302" y="250741"/>
                </a:lnTo>
                <a:lnTo>
                  <a:pt x="222784" y="222772"/>
                </a:lnTo>
                <a:lnTo>
                  <a:pt x="250754" y="181289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58495" y="3632706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89"/>
                </a:lnTo>
                <a:lnTo>
                  <a:pt x="38225" y="222772"/>
                </a:lnTo>
                <a:lnTo>
                  <a:pt x="79708" y="250741"/>
                </a:lnTo>
                <a:lnTo>
                  <a:pt x="130505" y="260997"/>
                </a:lnTo>
                <a:lnTo>
                  <a:pt x="181302" y="250741"/>
                </a:lnTo>
                <a:lnTo>
                  <a:pt x="222784" y="222772"/>
                </a:lnTo>
                <a:lnTo>
                  <a:pt x="250754" y="181289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58495" y="3930754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89"/>
                </a:lnTo>
                <a:lnTo>
                  <a:pt x="38225" y="222772"/>
                </a:lnTo>
                <a:lnTo>
                  <a:pt x="79708" y="250741"/>
                </a:lnTo>
                <a:lnTo>
                  <a:pt x="130505" y="260997"/>
                </a:lnTo>
                <a:lnTo>
                  <a:pt x="181302" y="250741"/>
                </a:lnTo>
                <a:lnTo>
                  <a:pt x="222784" y="222772"/>
                </a:lnTo>
                <a:lnTo>
                  <a:pt x="250754" y="181289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000993" y="2412007"/>
            <a:ext cx="261010" cy="2609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09993" y="2731508"/>
            <a:ext cx="261010" cy="2609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999494" y="3334505"/>
            <a:ext cx="261010" cy="2609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009993" y="3640507"/>
            <a:ext cx="261010" cy="2609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009993" y="3938407"/>
            <a:ext cx="261010" cy="2609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999494" y="3019503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94"/>
                </a:lnTo>
                <a:lnTo>
                  <a:pt x="38225" y="222777"/>
                </a:lnTo>
                <a:lnTo>
                  <a:pt x="79708" y="250743"/>
                </a:lnTo>
                <a:lnTo>
                  <a:pt x="130505" y="260997"/>
                </a:lnTo>
                <a:lnTo>
                  <a:pt x="181302" y="250743"/>
                </a:lnTo>
                <a:lnTo>
                  <a:pt x="222784" y="222777"/>
                </a:lnTo>
                <a:lnTo>
                  <a:pt x="250754" y="181294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196179" y="3037509"/>
            <a:ext cx="46316" cy="463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017490" y="3037509"/>
            <a:ext cx="46329" cy="463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999507" y="3126600"/>
            <a:ext cx="64312" cy="13590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196166" y="3216173"/>
            <a:ext cx="46329" cy="4632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017490" y="3037509"/>
            <a:ext cx="225005" cy="22499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58495" y="4236304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89"/>
                </a:lnTo>
                <a:lnTo>
                  <a:pt x="38225" y="222772"/>
                </a:lnTo>
                <a:lnTo>
                  <a:pt x="79708" y="250741"/>
                </a:lnTo>
                <a:lnTo>
                  <a:pt x="130505" y="260997"/>
                </a:lnTo>
                <a:lnTo>
                  <a:pt x="181302" y="250741"/>
                </a:lnTo>
                <a:lnTo>
                  <a:pt x="222784" y="222772"/>
                </a:lnTo>
                <a:lnTo>
                  <a:pt x="250754" y="181289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58495" y="4541855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89"/>
                </a:lnTo>
                <a:lnTo>
                  <a:pt x="38225" y="222772"/>
                </a:lnTo>
                <a:lnTo>
                  <a:pt x="79708" y="250741"/>
                </a:lnTo>
                <a:lnTo>
                  <a:pt x="130505" y="260997"/>
                </a:lnTo>
                <a:lnTo>
                  <a:pt x="181302" y="250741"/>
                </a:lnTo>
                <a:lnTo>
                  <a:pt x="222784" y="222772"/>
                </a:lnTo>
                <a:lnTo>
                  <a:pt x="250754" y="181289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58495" y="4847406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89"/>
                </a:lnTo>
                <a:lnTo>
                  <a:pt x="38225" y="222772"/>
                </a:lnTo>
                <a:lnTo>
                  <a:pt x="79708" y="250741"/>
                </a:lnTo>
                <a:lnTo>
                  <a:pt x="130505" y="260997"/>
                </a:lnTo>
                <a:lnTo>
                  <a:pt x="181302" y="250741"/>
                </a:lnTo>
                <a:lnTo>
                  <a:pt x="222784" y="222772"/>
                </a:lnTo>
                <a:lnTo>
                  <a:pt x="250754" y="181289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71050" y="5559406"/>
            <a:ext cx="20453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55">
                <a:solidFill>
                  <a:srgbClr val="7F8284"/>
                </a:solidFill>
                <a:latin typeface="Arial"/>
                <a:cs typeface="Arial"/>
              </a:rPr>
              <a:t>USCG</a:t>
            </a:r>
            <a:r>
              <a:rPr dirty="0" sz="2400" spc="-28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2400" spc="-50">
                <a:solidFill>
                  <a:srgbClr val="7F8284"/>
                </a:solidFill>
                <a:latin typeface="Arial"/>
                <a:cs typeface="Arial"/>
              </a:rPr>
              <a:t>Approval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79004" y="3966756"/>
            <a:ext cx="22491" cy="2832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76502" y="3966756"/>
            <a:ext cx="22491" cy="2832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76502" y="4127424"/>
            <a:ext cx="46316" cy="4632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155166" y="4127436"/>
            <a:ext cx="46329" cy="463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76502" y="3966756"/>
            <a:ext cx="224993" cy="20699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155166" y="4254309"/>
            <a:ext cx="46329" cy="4631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76502" y="4254309"/>
            <a:ext cx="46316" cy="4631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155166" y="4432986"/>
            <a:ext cx="46329" cy="463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76502" y="4432986"/>
            <a:ext cx="46316" cy="4631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76502" y="4254309"/>
            <a:ext cx="224993" cy="22499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155179" y="4559858"/>
            <a:ext cx="46316" cy="4630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76502" y="4559858"/>
            <a:ext cx="46316" cy="4631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155166" y="4738522"/>
            <a:ext cx="46329" cy="4632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76502" y="4738522"/>
            <a:ext cx="46316" cy="4632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76502" y="4559858"/>
            <a:ext cx="224993" cy="22499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55179" y="4865395"/>
            <a:ext cx="46316" cy="4632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76502" y="4865395"/>
            <a:ext cx="46316" cy="4632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76502" y="5044071"/>
            <a:ext cx="46316" cy="4632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155166" y="5044084"/>
            <a:ext cx="46329" cy="4631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76502" y="4865395"/>
            <a:ext cx="224993" cy="22500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229493" y="3019503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0581" y="0"/>
                </a:moveTo>
                <a:lnTo>
                  <a:pt x="79756" y="10254"/>
                </a:lnTo>
                <a:lnTo>
                  <a:pt x="38249" y="38219"/>
                </a:lnTo>
                <a:lnTo>
                  <a:pt x="10262" y="79697"/>
                </a:lnTo>
                <a:lnTo>
                  <a:pt x="0" y="130492"/>
                </a:lnTo>
                <a:lnTo>
                  <a:pt x="10262" y="181294"/>
                </a:lnTo>
                <a:lnTo>
                  <a:pt x="38249" y="222777"/>
                </a:lnTo>
                <a:lnTo>
                  <a:pt x="79756" y="250743"/>
                </a:lnTo>
                <a:lnTo>
                  <a:pt x="130581" y="260997"/>
                </a:lnTo>
                <a:lnTo>
                  <a:pt x="181406" y="250743"/>
                </a:lnTo>
                <a:lnTo>
                  <a:pt x="222913" y="222777"/>
                </a:lnTo>
                <a:lnTo>
                  <a:pt x="250900" y="181294"/>
                </a:lnTo>
                <a:lnTo>
                  <a:pt x="261162" y="130492"/>
                </a:lnTo>
                <a:lnTo>
                  <a:pt x="250900" y="79697"/>
                </a:lnTo>
                <a:lnTo>
                  <a:pt x="222913" y="38219"/>
                </a:lnTo>
                <a:lnTo>
                  <a:pt x="181406" y="10254"/>
                </a:lnTo>
                <a:lnTo>
                  <a:pt x="130581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229493" y="3632706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0581" y="0"/>
                </a:moveTo>
                <a:lnTo>
                  <a:pt x="79756" y="10254"/>
                </a:lnTo>
                <a:lnTo>
                  <a:pt x="38249" y="38219"/>
                </a:lnTo>
                <a:lnTo>
                  <a:pt x="10262" y="79697"/>
                </a:lnTo>
                <a:lnTo>
                  <a:pt x="0" y="130492"/>
                </a:lnTo>
                <a:lnTo>
                  <a:pt x="10262" y="181289"/>
                </a:lnTo>
                <a:lnTo>
                  <a:pt x="38249" y="222772"/>
                </a:lnTo>
                <a:lnTo>
                  <a:pt x="79756" y="250741"/>
                </a:lnTo>
                <a:lnTo>
                  <a:pt x="130581" y="260997"/>
                </a:lnTo>
                <a:lnTo>
                  <a:pt x="181406" y="250741"/>
                </a:lnTo>
                <a:lnTo>
                  <a:pt x="222913" y="222772"/>
                </a:lnTo>
                <a:lnTo>
                  <a:pt x="250900" y="181289"/>
                </a:lnTo>
                <a:lnTo>
                  <a:pt x="261162" y="130492"/>
                </a:lnTo>
                <a:lnTo>
                  <a:pt x="250900" y="79697"/>
                </a:lnTo>
                <a:lnTo>
                  <a:pt x="222913" y="38219"/>
                </a:lnTo>
                <a:lnTo>
                  <a:pt x="181406" y="10254"/>
                </a:lnTo>
                <a:lnTo>
                  <a:pt x="130581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229493" y="3338108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0581" y="0"/>
                </a:moveTo>
                <a:lnTo>
                  <a:pt x="79756" y="10254"/>
                </a:lnTo>
                <a:lnTo>
                  <a:pt x="38249" y="38219"/>
                </a:lnTo>
                <a:lnTo>
                  <a:pt x="10262" y="79697"/>
                </a:lnTo>
                <a:lnTo>
                  <a:pt x="0" y="130492"/>
                </a:lnTo>
                <a:lnTo>
                  <a:pt x="10262" y="181289"/>
                </a:lnTo>
                <a:lnTo>
                  <a:pt x="38249" y="222772"/>
                </a:lnTo>
                <a:lnTo>
                  <a:pt x="79756" y="250741"/>
                </a:lnTo>
                <a:lnTo>
                  <a:pt x="130581" y="260997"/>
                </a:lnTo>
                <a:lnTo>
                  <a:pt x="181406" y="250741"/>
                </a:lnTo>
                <a:lnTo>
                  <a:pt x="222913" y="222772"/>
                </a:lnTo>
                <a:lnTo>
                  <a:pt x="250900" y="181289"/>
                </a:lnTo>
                <a:lnTo>
                  <a:pt x="261162" y="130492"/>
                </a:lnTo>
                <a:lnTo>
                  <a:pt x="250900" y="79697"/>
                </a:lnTo>
                <a:lnTo>
                  <a:pt x="222913" y="38219"/>
                </a:lnTo>
                <a:lnTo>
                  <a:pt x="181406" y="10254"/>
                </a:lnTo>
                <a:lnTo>
                  <a:pt x="130581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247501" y="3650697"/>
            <a:ext cx="224995" cy="22500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247501" y="3365097"/>
            <a:ext cx="224993" cy="22500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229569" y="2718907"/>
            <a:ext cx="261010" cy="2609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229493" y="3939757"/>
            <a:ext cx="261162" cy="26099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224994" y="4550407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0505" y="0"/>
                </a:moveTo>
                <a:lnTo>
                  <a:pt x="79708" y="10254"/>
                </a:lnTo>
                <a:lnTo>
                  <a:pt x="38225" y="38219"/>
                </a:lnTo>
                <a:lnTo>
                  <a:pt x="10256" y="79697"/>
                </a:lnTo>
                <a:lnTo>
                  <a:pt x="0" y="130492"/>
                </a:lnTo>
                <a:lnTo>
                  <a:pt x="10256" y="181289"/>
                </a:lnTo>
                <a:lnTo>
                  <a:pt x="38225" y="222772"/>
                </a:lnTo>
                <a:lnTo>
                  <a:pt x="79708" y="250741"/>
                </a:lnTo>
                <a:lnTo>
                  <a:pt x="130505" y="260997"/>
                </a:lnTo>
                <a:lnTo>
                  <a:pt x="181302" y="250741"/>
                </a:lnTo>
                <a:lnTo>
                  <a:pt x="222784" y="222772"/>
                </a:lnTo>
                <a:lnTo>
                  <a:pt x="250754" y="181289"/>
                </a:lnTo>
                <a:lnTo>
                  <a:pt x="261010" y="130492"/>
                </a:lnTo>
                <a:lnTo>
                  <a:pt x="250754" y="79697"/>
                </a:lnTo>
                <a:lnTo>
                  <a:pt x="222784" y="38219"/>
                </a:lnTo>
                <a:lnTo>
                  <a:pt x="181302" y="10254"/>
                </a:lnTo>
                <a:lnTo>
                  <a:pt x="130505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229493" y="4237804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0581" y="0"/>
                </a:moveTo>
                <a:lnTo>
                  <a:pt x="79756" y="10254"/>
                </a:lnTo>
                <a:lnTo>
                  <a:pt x="38249" y="38219"/>
                </a:lnTo>
                <a:lnTo>
                  <a:pt x="10262" y="79697"/>
                </a:lnTo>
                <a:lnTo>
                  <a:pt x="0" y="130492"/>
                </a:lnTo>
                <a:lnTo>
                  <a:pt x="10262" y="181294"/>
                </a:lnTo>
                <a:lnTo>
                  <a:pt x="38249" y="222777"/>
                </a:lnTo>
                <a:lnTo>
                  <a:pt x="79756" y="250743"/>
                </a:lnTo>
                <a:lnTo>
                  <a:pt x="130581" y="260997"/>
                </a:lnTo>
                <a:lnTo>
                  <a:pt x="181406" y="250743"/>
                </a:lnTo>
                <a:lnTo>
                  <a:pt x="222913" y="222777"/>
                </a:lnTo>
                <a:lnTo>
                  <a:pt x="250900" y="181294"/>
                </a:lnTo>
                <a:lnTo>
                  <a:pt x="261162" y="130492"/>
                </a:lnTo>
                <a:lnTo>
                  <a:pt x="250900" y="79697"/>
                </a:lnTo>
                <a:lnTo>
                  <a:pt x="222913" y="38219"/>
                </a:lnTo>
                <a:lnTo>
                  <a:pt x="181406" y="10254"/>
                </a:lnTo>
                <a:lnTo>
                  <a:pt x="130581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229493" y="4840805"/>
            <a:ext cx="261010" cy="26099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224994" y="4543806"/>
            <a:ext cx="261010" cy="26099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247501" y="4255808"/>
            <a:ext cx="224995" cy="22499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426294" y="3037509"/>
            <a:ext cx="46202" cy="4607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247504" y="3037509"/>
            <a:ext cx="46354" cy="4632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247504" y="3216160"/>
            <a:ext cx="46354" cy="4634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426294" y="3216414"/>
            <a:ext cx="46202" cy="4608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247504" y="3037509"/>
            <a:ext cx="224993" cy="22499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449650" y="3373653"/>
            <a:ext cx="22847" cy="2853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247504" y="3373653"/>
            <a:ext cx="22999" cy="2879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227395" y="2412007"/>
            <a:ext cx="261010" cy="26099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3247504" y="3534765"/>
            <a:ext cx="46342" cy="4634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426307" y="3535019"/>
            <a:ext cx="46189" cy="4608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403104" y="3373653"/>
            <a:ext cx="69392" cy="20745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247504" y="3373653"/>
            <a:ext cx="69405" cy="20745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247504" y="3373653"/>
            <a:ext cx="224993" cy="20745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017495" y="4233006"/>
            <a:ext cx="261010" cy="26099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017495" y="4526407"/>
            <a:ext cx="261010" cy="2609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5017495" y="4829402"/>
            <a:ext cx="261010" cy="26099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515989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2006" y="0"/>
                </a:moveTo>
                <a:lnTo>
                  <a:pt x="0" y="0"/>
                </a:lnTo>
                <a:lnTo>
                  <a:pt x="0" y="216001"/>
                </a:lnTo>
                <a:lnTo>
                  <a:pt x="252006" y="216001"/>
                </a:lnTo>
                <a:lnTo>
                  <a:pt x="252006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6578359" y="9963316"/>
            <a:ext cx="128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0" b="1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9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774278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79299" y="1861673"/>
            <a:ext cx="57353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715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been delegated for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performance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statutory functions, </a:t>
            </a:r>
            <a:r>
              <a:rPr dirty="0" sz="1000" spc="-40" b="1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as ship surveys, 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approvals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certification </a:t>
            </a:r>
            <a:r>
              <a:rPr dirty="0" sz="1000" spc="-30" b="1">
                <a:solidFill>
                  <a:srgbClr val="231F20"/>
                </a:solidFill>
                <a:latin typeface="Arial"/>
                <a:cs typeface="Arial"/>
              </a:rPr>
              <a:t>services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Governments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Countries listed</a:t>
            </a:r>
            <a:r>
              <a:rPr dirty="0" sz="1000" spc="-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below: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779299" y="1008381"/>
            <a:ext cx="314325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20" b="0">
                <a:solidFill>
                  <a:srgbClr val="E5A812"/>
                </a:solidFill>
                <a:latin typeface="Arial"/>
                <a:cs typeface="Arial"/>
              </a:rPr>
              <a:t>A</a:t>
            </a:r>
            <a:r>
              <a:rPr dirty="0" sz="4000" spc="-75" b="0">
                <a:solidFill>
                  <a:srgbClr val="E5A812"/>
                </a:solidFill>
                <a:latin typeface="Arial"/>
                <a:cs typeface="Arial"/>
              </a:rPr>
              <a:t>uthorizations</a:t>
            </a:r>
            <a:endParaRPr sz="40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79299" y="6028473"/>
            <a:ext cx="499808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89560">
              <a:lnSpc>
                <a:spcPct val="111100"/>
              </a:lnSpc>
              <a:spcBef>
                <a:spcPts val="100"/>
              </a:spcBef>
            </a:pPr>
            <a:r>
              <a:rPr dirty="0" sz="900" spc="-25" b="1">
                <a:solidFill>
                  <a:srgbClr val="231F20"/>
                </a:solidFill>
                <a:latin typeface="Arial"/>
                <a:cs typeface="Arial"/>
              </a:rPr>
              <a:t>Since </a:t>
            </a:r>
            <a:r>
              <a:rPr dirty="0" sz="900" spc="70" b="1">
                <a:solidFill>
                  <a:srgbClr val="231F20"/>
                </a:solidFill>
                <a:latin typeface="Arial"/>
                <a:cs typeface="Arial"/>
              </a:rPr>
              <a:t>2006,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00" spc="-25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00" spc="-15" b="1">
                <a:solidFill>
                  <a:srgbClr val="231F20"/>
                </a:solidFill>
                <a:latin typeface="Arial"/>
                <a:cs typeface="Arial"/>
              </a:rPr>
              <a:t>remains approved </a:t>
            </a:r>
            <a:r>
              <a:rPr dirty="0" sz="900" spc="-25" b="1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00" b="1">
                <a:solidFill>
                  <a:srgbClr val="231F20"/>
                </a:solidFill>
                <a:latin typeface="Arial"/>
                <a:cs typeface="Arial"/>
              </a:rPr>
              <a:t>United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900" spc="-15" b="1">
                <a:solidFill>
                  <a:srgbClr val="231F20"/>
                </a:solidFill>
                <a:latin typeface="Arial"/>
                <a:cs typeface="Arial"/>
              </a:rPr>
              <a:t>Coast </a:t>
            </a:r>
            <a:r>
              <a:rPr dirty="0" sz="900" spc="-30" b="1">
                <a:solidFill>
                  <a:srgbClr val="231F20"/>
                </a:solidFill>
                <a:latin typeface="Arial"/>
                <a:cs typeface="Arial"/>
              </a:rPr>
              <a:t>Guard </a:t>
            </a:r>
            <a:r>
              <a:rPr dirty="0" sz="900" spc="-20" b="1">
                <a:solidFill>
                  <a:srgbClr val="231F20"/>
                </a:solidFill>
                <a:latin typeface="Arial"/>
                <a:cs typeface="Arial"/>
              </a:rPr>
              <a:t>(USCG) </a:t>
            </a:r>
            <a:r>
              <a:rPr dirty="0" sz="900" spc="-5" b="1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900" spc="-15" b="1">
                <a:solidFill>
                  <a:srgbClr val="231F20"/>
                </a:solidFill>
                <a:latin typeface="Arial"/>
                <a:cs typeface="Arial"/>
              </a:rPr>
              <a:t>Classification </a:t>
            </a:r>
            <a:r>
              <a:rPr dirty="0" sz="900" spc="-20" b="1">
                <a:solidFill>
                  <a:srgbClr val="231F20"/>
                </a:solidFill>
                <a:latin typeface="Arial"/>
                <a:cs typeface="Arial"/>
              </a:rPr>
              <a:t>Society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Activities </a:t>
            </a:r>
            <a:r>
              <a:rPr dirty="0" sz="900" spc="-20" b="1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900" spc="45" b="1">
                <a:solidFill>
                  <a:srgbClr val="231F20"/>
                </a:solidFill>
                <a:latin typeface="Arial"/>
                <a:cs typeface="Arial"/>
              </a:rPr>
              <a:t>46 </a:t>
            </a:r>
            <a:r>
              <a:rPr dirty="0" sz="900" spc="-40" b="1">
                <a:solidFill>
                  <a:srgbClr val="231F20"/>
                </a:solidFill>
                <a:latin typeface="Arial"/>
                <a:cs typeface="Arial"/>
              </a:rPr>
              <a:t>CFR </a:t>
            </a:r>
            <a:r>
              <a:rPr dirty="0" sz="900" spc="-15" b="1">
                <a:solidFill>
                  <a:srgbClr val="231F20"/>
                </a:solidFill>
                <a:latin typeface="Arial"/>
                <a:cs typeface="Arial"/>
              </a:rPr>
              <a:t>part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2, </a:t>
            </a:r>
            <a:r>
              <a:rPr dirty="0" sz="900" spc="-20" b="1">
                <a:solidFill>
                  <a:srgbClr val="231F20"/>
                </a:solidFill>
                <a:latin typeface="Arial"/>
                <a:cs typeface="Arial"/>
              </a:rPr>
              <a:t>subpart </a:t>
            </a:r>
            <a:r>
              <a:rPr dirty="0" sz="900" spc="10" b="1">
                <a:solidFill>
                  <a:srgbClr val="231F20"/>
                </a:solidFill>
                <a:latin typeface="Arial"/>
                <a:cs typeface="Arial"/>
              </a:rPr>
              <a:t>2.45) </a:t>
            </a:r>
            <a:r>
              <a:rPr dirty="0" sz="900" spc="-50" b="1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900" spc="-15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reflection </a:t>
            </a:r>
            <a:r>
              <a:rPr dirty="0" sz="9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00" spc="-20" b="1">
                <a:solidFill>
                  <a:srgbClr val="231F20"/>
                </a:solidFill>
                <a:latin typeface="Arial"/>
                <a:cs typeface="Arial"/>
              </a:rPr>
              <a:t>our 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commitment to </a:t>
            </a:r>
            <a:r>
              <a:rPr dirty="0" sz="900" spc="-15" b="1">
                <a:solidFill>
                  <a:srgbClr val="231F20"/>
                </a:solidFill>
                <a:latin typeface="Arial"/>
                <a:cs typeface="Arial"/>
              </a:rPr>
              <a:t>achieve ever-higher</a:t>
            </a:r>
            <a:r>
              <a:rPr dirty="0" sz="900" spc="-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15" b="1">
                <a:solidFill>
                  <a:srgbClr val="231F20"/>
                </a:solidFill>
                <a:latin typeface="Arial"/>
                <a:cs typeface="Arial"/>
              </a:rPr>
              <a:t>standards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11100"/>
              </a:lnSpc>
            </a:pP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00" spc="-25" b="1">
                <a:solidFill>
                  <a:srgbClr val="231F20"/>
                </a:solidFill>
                <a:latin typeface="Arial"/>
                <a:cs typeface="Arial"/>
              </a:rPr>
              <a:t>classed </a:t>
            </a:r>
            <a:r>
              <a:rPr dirty="0" sz="900" spc="-20" b="1">
                <a:solidFill>
                  <a:srgbClr val="231F20"/>
                </a:solidFill>
                <a:latin typeface="Arial"/>
                <a:cs typeface="Arial"/>
              </a:rPr>
              <a:t>vessels </a:t>
            </a:r>
            <a:r>
              <a:rPr dirty="0" sz="900" spc="-5" b="1">
                <a:solidFill>
                  <a:srgbClr val="231F20"/>
                </a:solidFill>
                <a:latin typeface="Arial"/>
                <a:cs typeface="Arial"/>
              </a:rPr>
              <a:t>freely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operate </a:t>
            </a:r>
            <a:r>
              <a:rPr dirty="0" sz="900" spc="-15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00" b="1">
                <a:solidFill>
                  <a:srgbClr val="231F20"/>
                </a:solidFill>
                <a:latin typeface="Arial"/>
                <a:cs typeface="Arial"/>
              </a:rPr>
              <a:t>United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900" spc="-15" b="1">
                <a:solidFill>
                  <a:srgbClr val="231F20"/>
                </a:solidFill>
                <a:latin typeface="Arial"/>
                <a:cs typeface="Arial"/>
              </a:rPr>
              <a:t>waters, </a:t>
            </a:r>
            <a:r>
              <a:rPr dirty="0" sz="900" spc="-20" b="1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9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00" spc="-10" b="1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900" spc="-20" b="1">
                <a:solidFill>
                  <a:srgbClr val="231F20"/>
                </a:solidFill>
                <a:latin typeface="Arial"/>
                <a:cs typeface="Arial"/>
              </a:rPr>
              <a:t>basis </a:t>
            </a:r>
            <a:r>
              <a:rPr dirty="0" sz="900" spc="-5" b="1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00" b="1">
                <a:solidFill>
                  <a:srgbClr val="231F20"/>
                </a:solidFill>
                <a:latin typeface="Arial"/>
                <a:cs typeface="Arial"/>
              </a:rPr>
              <a:t>IACS  </a:t>
            </a:r>
            <a:r>
              <a:rPr dirty="0" sz="900" spc="-25" b="1">
                <a:solidFill>
                  <a:srgbClr val="231F20"/>
                </a:solidFill>
                <a:latin typeface="Arial"/>
                <a:cs typeface="Arial"/>
              </a:rPr>
              <a:t>classed </a:t>
            </a:r>
            <a:r>
              <a:rPr dirty="0" sz="900" b="1">
                <a:solidFill>
                  <a:srgbClr val="231F20"/>
                </a:solidFill>
                <a:latin typeface="Arial"/>
                <a:cs typeface="Arial"/>
              </a:rPr>
              <a:t>fleet.</a:t>
            </a:r>
            <a:endParaRPr sz="9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155166" y="3037509"/>
            <a:ext cx="46329" cy="4630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976502" y="3037509"/>
            <a:ext cx="46316" cy="4631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155166" y="3216173"/>
            <a:ext cx="46329" cy="46329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976502" y="3216173"/>
            <a:ext cx="46316" cy="4632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976502" y="3037509"/>
            <a:ext cx="224993" cy="224993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155166" y="3346653"/>
            <a:ext cx="46329" cy="4631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976502" y="3346653"/>
            <a:ext cx="46316" cy="4631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976502" y="3525329"/>
            <a:ext cx="46304" cy="4631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155179" y="3525329"/>
            <a:ext cx="46316" cy="4631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976502" y="3346653"/>
            <a:ext cx="224993" cy="224993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168488" y="3659708"/>
            <a:ext cx="33007" cy="3731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976502" y="3659708"/>
            <a:ext cx="33007" cy="3731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976502" y="3829367"/>
            <a:ext cx="46316" cy="4632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155179" y="3829380"/>
            <a:ext cx="46316" cy="46316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976502" y="3659708"/>
            <a:ext cx="224993" cy="215988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155166" y="2736900"/>
            <a:ext cx="46329" cy="4632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976502" y="2736900"/>
            <a:ext cx="46329" cy="4632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155179" y="2915577"/>
            <a:ext cx="46316" cy="46329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976502" y="2915577"/>
            <a:ext cx="46316" cy="46329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976502" y="2736900"/>
            <a:ext cx="224993" cy="22500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155179" y="2432710"/>
            <a:ext cx="46316" cy="4631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976502" y="2432710"/>
            <a:ext cx="46304" cy="46316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155166" y="2611386"/>
            <a:ext cx="46329" cy="46316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976502" y="2611386"/>
            <a:ext cx="46316" cy="46316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976502" y="2432710"/>
            <a:ext cx="224993" cy="224993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 txBox="1"/>
          <p:nvPr/>
        </p:nvSpPr>
        <p:spPr>
          <a:xfrm>
            <a:off x="1331899" y="2445690"/>
            <a:ext cx="422909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35">
                <a:solidFill>
                  <a:srgbClr val="7F8284"/>
                </a:solidFill>
                <a:latin typeface="Arial"/>
                <a:cs typeface="Arial"/>
              </a:rPr>
              <a:t>Gr</a:t>
            </a:r>
            <a:r>
              <a:rPr dirty="0" sz="950" spc="15">
                <a:solidFill>
                  <a:srgbClr val="7F8284"/>
                </a:solidFill>
                <a:latin typeface="Arial"/>
                <a:cs typeface="Arial"/>
              </a:rPr>
              <a:t>eece</a:t>
            </a:r>
            <a:endParaRPr sz="95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331899" y="2750452"/>
            <a:ext cx="1628139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20">
                <a:solidFill>
                  <a:srgbClr val="7F8284"/>
                </a:solidFill>
                <a:latin typeface="Arial"/>
                <a:cs typeface="Arial"/>
              </a:rPr>
              <a:t>St.</a:t>
            </a:r>
            <a:r>
              <a:rPr dirty="0" sz="950" spc="-5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35">
                <a:solidFill>
                  <a:srgbClr val="7F8284"/>
                </a:solidFill>
                <a:latin typeface="Arial"/>
                <a:cs typeface="Arial"/>
              </a:rPr>
              <a:t>Vincent</a:t>
            </a:r>
            <a:r>
              <a:rPr dirty="0" sz="950" spc="-5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7F8284"/>
                </a:solidFill>
                <a:latin typeface="Arial"/>
                <a:cs typeface="Arial"/>
              </a:rPr>
              <a:t>&amp;</a:t>
            </a:r>
            <a:r>
              <a:rPr dirty="0" sz="950" spc="-5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7F8284"/>
                </a:solidFill>
                <a:latin typeface="Arial"/>
                <a:cs typeface="Arial"/>
              </a:rPr>
              <a:t>the</a:t>
            </a:r>
            <a:r>
              <a:rPr dirty="0" sz="950" spc="-5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7F8284"/>
                </a:solidFill>
                <a:latin typeface="Arial"/>
                <a:cs typeface="Arial"/>
              </a:rPr>
              <a:t>Grenadines</a:t>
            </a:r>
            <a:endParaRPr sz="95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331899" y="3055213"/>
            <a:ext cx="49149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7F8284"/>
                </a:solidFill>
                <a:latin typeface="Arial"/>
                <a:cs typeface="Arial"/>
              </a:rPr>
              <a:t>Panama</a:t>
            </a:r>
            <a:endParaRPr sz="95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331899" y="3359975"/>
            <a:ext cx="36703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7F8284"/>
                </a:solidFill>
                <a:latin typeface="Arial"/>
                <a:cs typeface="Arial"/>
              </a:rPr>
              <a:t>Belize</a:t>
            </a:r>
            <a:endParaRPr sz="95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331899" y="3664737"/>
            <a:ext cx="76327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35">
                <a:solidFill>
                  <a:srgbClr val="7F8284"/>
                </a:solidFill>
                <a:latin typeface="Arial"/>
                <a:cs typeface="Arial"/>
              </a:rPr>
              <a:t>Cook</a:t>
            </a:r>
            <a:r>
              <a:rPr dirty="0" sz="950" spc="-6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7F8284"/>
                </a:solidFill>
                <a:latin typeface="Arial"/>
                <a:cs typeface="Arial"/>
              </a:rPr>
              <a:t>Islands</a:t>
            </a:r>
            <a:endParaRPr sz="95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331899" y="3969499"/>
            <a:ext cx="1036319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5">
                <a:solidFill>
                  <a:srgbClr val="7F8284"/>
                </a:solidFill>
                <a:latin typeface="Arial"/>
                <a:cs typeface="Arial"/>
              </a:rPr>
              <a:t>Com. </a:t>
            </a:r>
            <a:r>
              <a:rPr dirty="0" sz="950" spc="65">
                <a:solidFill>
                  <a:srgbClr val="7F8284"/>
                </a:solidFill>
                <a:latin typeface="Arial"/>
                <a:cs typeface="Arial"/>
              </a:rPr>
              <a:t>of</a:t>
            </a:r>
            <a:r>
              <a:rPr dirty="0" sz="950" spc="-105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7F8284"/>
                </a:solidFill>
                <a:latin typeface="Arial"/>
                <a:cs typeface="Arial"/>
              </a:rPr>
              <a:t>Dominica</a:t>
            </a:r>
            <a:endParaRPr sz="95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331899" y="4274261"/>
            <a:ext cx="42672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7F8284"/>
                </a:solidFill>
                <a:latin typeface="Arial"/>
                <a:cs typeface="Arial"/>
              </a:rPr>
              <a:t>Nigeria</a:t>
            </a:r>
            <a:endParaRPr sz="95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331899" y="4579023"/>
            <a:ext cx="106934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35">
                <a:solidFill>
                  <a:srgbClr val="7F8284"/>
                </a:solidFill>
                <a:latin typeface="Arial"/>
                <a:cs typeface="Arial"/>
              </a:rPr>
              <a:t>Union </a:t>
            </a:r>
            <a:r>
              <a:rPr dirty="0" sz="950" spc="65">
                <a:solidFill>
                  <a:srgbClr val="7F8284"/>
                </a:solidFill>
                <a:latin typeface="Arial"/>
                <a:cs typeface="Arial"/>
              </a:rPr>
              <a:t>of</a:t>
            </a:r>
            <a:r>
              <a:rPr dirty="0" sz="950" spc="-13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35">
                <a:solidFill>
                  <a:srgbClr val="7F8284"/>
                </a:solidFill>
                <a:latin typeface="Arial"/>
                <a:cs typeface="Arial"/>
              </a:rPr>
              <a:t>Comoros</a:t>
            </a:r>
            <a:endParaRPr sz="95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331899" y="4883785"/>
            <a:ext cx="58420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30">
                <a:solidFill>
                  <a:srgbClr val="7F8284"/>
                </a:solidFill>
                <a:latin typeface="Arial"/>
                <a:cs typeface="Arial"/>
              </a:rPr>
              <a:t>Honduras</a:t>
            </a:r>
            <a:endParaRPr sz="95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614085" y="2431574"/>
            <a:ext cx="60833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30">
                <a:solidFill>
                  <a:srgbClr val="7F8284"/>
                </a:solidFill>
                <a:latin typeface="Arial"/>
                <a:cs typeface="Arial"/>
              </a:rPr>
              <a:t>Cambodia</a:t>
            </a:r>
            <a:endParaRPr sz="9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3614085" y="2736336"/>
            <a:ext cx="470534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10">
                <a:solidFill>
                  <a:srgbClr val="7F8284"/>
                </a:solidFill>
                <a:latin typeface="Arial"/>
                <a:cs typeface="Arial"/>
              </a:rPr>
              <a:t>Jamaica</a:t>
            </a:r>
            <a:endParaRPr sz="95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614085" y="3041098"/>
            <a:ext cx="51752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35">
                <a:solidFill>
                  <a:srgbClr val="7F8284"/>
                </a:solidFill>
                <a:latin typeface="Arial"/>
                <a:cs typeface="Arial"/>
              </a:rPr>
              <a:t>Moldova</a:t>
            </a:r>
            <a:endParaRPr sz="95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3614085" y="3345859"/>
            <a:ext cx="52705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30">
                <a:solidFill>
                  <a:srgbClr val="7F8284"/>
                </a:solidFill>
                <a:latin typeface="Arial"/>
                <a:cs typeface="Arial"/>
              </a:rPr>
              <a:t>Lebanon</a:t>
            </a:r>
            <a:endParaRPr sz="95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3614085" y="3650621"/>
            <a:ext cx="30988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7F8284"/>
                </a:solidFill>
                <a:latin typeface="Arial"/>
                <a:cs typeface="Arial"/>
              </a:rPr>
              <a:t>Syria</a:t>
            </a:r>
            <a:endParaRPr sz="95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3614085" y="3955383"/>
            <a:ext cx="31559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5">
                <a:solidFill>
                  <a:srgbClr val="7F8284"/>
                </a:solidFill>
                <a:latin typeface="Arial"/>
                <a:cs typeface="Arial"/>
              </a:rPr>
              <a:t>Τogo</a:t>
            </a:r>
            <a:endParaRPr sz="95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3614085" y="4260145"/>
            <a:ext cx="45021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7F8284"/>
                </a:solidFill>
                <a:latin typeface="Arial"/>
                <a:cs typeface="Arial"/>
              </a:rPr>
              <a:t>Belarus</a:t>
            </a:r>
            <a:endParaRPr sz="95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3614085" y="4564907"/>
            <a:ext cx="102425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5">
                <a:solidFill>
                  <a:srgbClr val="7F8284"/>
                </a:solidFill>
                <a:latin typeface="Arial"/>
                <a:cs typeface="Arial"/>
              </a:rPr>
              <a:t>Equatorial</a:t>
            </a:r>
            <a:r>
              <a:rPr dirty="0" sz="950" spc="-7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7F8284"/>
                </a:solidFill>
                <a:latin typeface="Arial"/>
                <a:cs typeface="Arial"/>
              </a:rPr>
              <a:t>Guinea</a:t>
            </a:r>
            <a:endParaRPr sz="95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3614085" y="4869669"/>
            <a:ext cx="69024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7F8284"/>
                </a:solidFill>
                <a:latin typeface="Arial"/>
                <a:cs typeface="Arial"/>
              </a:rPr>
              <a:t>Cape</a:t>
            </a:r>
            <a:r>
              <a:rPr dirty="0" sz="950" spc="-8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7F8284"/>
                </a:solidFill>
                <a:latin typeface="Arial"/>
                <a:cs typeface="Arial"/>
              </a:rPr>
              <a:t>Verde</a:t>
            </a:r>
            <a:endParaRPr sz="95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396254" y="2433384"/>
            <a:ext cx="39497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30">
                <a:solidFill>
                  <a:srgbClr val="7F8284"/>
                </a:solidFill>
                <a:latin typeface="Arial"/>
                <a:cs typeface="Arial"/>
              </a:rPr>
              <a:t>Sudan</a:t>
            </a:r>
            <a:endParaRPr sz="95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5396254" y="2738145"/>
            <a:ext cx="108902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7F8284"/>
                </a:solidFill>
                <a:latin typeface="Arial"/>
                <a:cs typeface="Arial"/>
              </a:rPr>
              <a:t>Republic </a:t>
            </a:r>
            <a:r>
              <a:rPr dirty="0" sz="950" spc="65">
                <a:solidFill>
                  <a:srgbClr val="7F8284"/>
                </a:solidFill>
                <a:latin typeface="Arial"/>
                <a:cs typeface="Arial"/>
              </a:rPr>
              <a:t>of</a:t>
            </a:r>
            <a:r>
              <a:rPr dirty="0" sz="950" spc="-12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7F8284"/>
                </a:solidFill>
                <a:latin typeface="Arial"/>
                <a:cs typeface="Arial"/>
              </a:rPr>
              <a:t>Guinea</a:t>
            </a:r>
            <a:endParaRPr sz="95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5396254" y="3042907"/>
            <a:ext cx="71818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5">
                <a:solidFill>
                  <a:srgbClr val="7F8284"/>
                </a:solidFill>
                <a:latin typeface="Arial"/>
                <a:cs typeface="Arial"/>
              </a:rPr>
              <a:t>Madagascar</a:t>
            </a:r>
            <a:endParaRPr sz="95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5396254" y="3347669"/>
            <a:ext cx="38354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7F8284"/>
                </a:solidFill>
                <a:latin typeface="Arial"/>
                <a:cs typeface="Arial"/>
              </a:rPr>
              <a:t>Kenya</a:t>
            </a:r>
            <a:endParaRPr sz="95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5396254" y="3652431"/>
            <a:ext cx="108839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40">
                <a:solidFill>
                  <a:srgbClr val="7F8284"/>
                </a:solidFill>
                <a:latin typeface="Arial"/>
                <a:cs typeface="Arial"/>
              </a:rPr>
              <a:t>Kingdom </a:t>
            </a:r>
            <a:r>
              <a:rPr dirty="0" sz="950" spc="65">
                <a:solidFill>
                  <a:srgbClr val="7F8284"/>
                </a:solidFill>
                <a:latin typeface="Arial"/>
                <a:cs typeface="Arial"/>
              </a:rPr>
              <a:t>of</a:t>
            </a:r>
            <a:r>
              <a:rPr dirty="0" sz="950" spc="-13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-10">
                <a:solidFill>
                  <a:srgbClr val="7F8284"/>
                </a:solidFill>
                <a:latin typeface="Arial"/>
                <a:cs typeface="Arial"/>
              </a:rPr>
              <a:t>Jordan</a:t>
            </a:r>
            <a:endParaRPr sz="95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5396254" y="3957193"/>
            <a:ext cx="34163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7F8284"/>
                </a:solidFill>
                <a:latin typeface="Arial"/>
                <a:cs typeface="Arial"/>
              </a:rPr>
              <a:t>Palau</a:t>
            </a:r>
            <a:endParaRPr sz="95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5396254" y="4261954"/>
            <a:ext cx="55562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30">
                <a:solidFill>
                  <a:srgbClr val="7F8284"/>
                </a:solidFill>
                <a:latin typeface="Arial"/>
                <a:cs typeface="Arial"/>
              </a:rPr>
              <a:t>Mongolia</a:t>
            </a:r>
            <a:endParaRPr sz="95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396254" y="4566716"/>
            <a:ext cx="64452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5">
                <a:solidFill>
                  <a:srgbClr val="7F8284"/>
                </a:solidFill>
                <a:latin typeface="Arial"/>
                <a:cs typeface="Arial"/>
              </a:rPr>
              <a:t>Philippines</a:t>
            </a:r>
            <a:endParaRPr sz="95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396254" y="4871479"/>
            <a:ext cx="62293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7F8284"/>
                </a:solidFill>
                <a:latin typeface="Arial"/>
                <a:cs typeface="Arial"/>
              </a:rPr>
              <a:t>Costa</a:t>
            </a:r>
            <a:r>
              <a:rPr dirty="0" sz="950" spc="-8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950" spc="-15">
                <a:solidFill>
                  <a:srgbClr val="7F8284"/>
                </a:solidFill>
                <a:latin typeface="Arial"/>
                <a:cs typeface="Arial"/>
              </a:rPr>
              <a:t>Rica</a:t>
            </a:r>
            <a:endParaRPr sz="950">
              <a:latin typeface="Arial"/>
              <a:cs typeface="Arial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912243" y="6614998"/>
            <a:ext cx="1079995" cy="1080008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6011252" y="6719405"/>
            <a:ext cx="863993" cy="864006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6729006" y="6827405"/>
            <a:ext cx="38239" cy="38239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6589052" y="6827405"/>
            <a:ext cx="178193" cy="171602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6119240" y="6827405"/>
            <a:ext cx="38265" cy="38239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6119240" y="6827405"/>
            <a:ext cx="178866" cy="17297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6119240" y="7437145"/>
            <a:ext cx="38265" cy="38265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6119240" y="7313231"/>
            <a:ext cx="156578" cy="162179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6729006" y="7437145"/>
            <a:ext cx="38239" cy="38265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6611353" y="7314603"/>
            <a:ext cx="155892" cy="160807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6119240" y="6827405"/>
            <a:ext cx="648004" cy="324218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6119240" y="7151331"/>
            <a:ext cx="648004" cy="324078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32002"/>
            <a:ext cx="7559992" cy="5098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997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2006" y="0"/>
                </a:moveTo>
                <a:lnTo>
                  <a:pt x="0" y="0"/>
                </a:lnTo>
                <a:lnTo>
                  <a:pt x="0" y="216001"/>
                </a:lnTo>
                <a:lnTo>
                  <a:pt x="252006" y="216001"/>
                </a:lnTo>
                <a:lnTo>
                  <a:pt x="252006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1429" y="9963316"/>
            <a:ext cx="1346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0" b="1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4372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5626" y="6290397"/>
            <a:ext cx="327469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Management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Code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Safe</a:t>
            </a:r>
            <a:r>
              <a:rPr dirty="0" sz="95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Operation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5626" y="6449173"/>
            <a:ext cx="322326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Ships and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Pollution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Prevention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(ISM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Code)</a:t>
            </a:r>
            <a:r>
              <a:rPr dirty="0" sz="9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requires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2004" y="3215906"/>
            <a:ext cx="1979993" cy="22308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76490" y="6153184"/>
            <a:ext cx="3563620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 spc="-24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managemen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syste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designe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encourag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9282" y="6766724"/>
            <a:ext cx="117157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pollution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prevention.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1997" y="3215919"/>
            <a:ext cx="3564001" cy="22218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79282" y="7070280"/>
            <a:ext cx="3460750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Code requires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safeguards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established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against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safety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pollution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involved in shipboard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operations.</a:t>
            </a:r>
            <a:endParaRPr sz="950">
              <a:latin typeface="Arial"/>
              <a:cs typeface="Arial"/>
            </a:endParaRPr>
          </a:p>
          <a:p>
            <a:pPr marL="12700" marR="318135">
              <a:lnSpc>
                <a:spcPct val="109700"/>
              </a:lnSpc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Responsibility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is placed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firmly on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companies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charged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ships</a:t>
            </a:r>
            <a:r>
              <a:rPr dirty="0" sz="9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management.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9282" y="7864156"/>
            <a:ext cx="3484245" cy="978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company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shall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establish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SMS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containing the company’s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policy,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manual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procedures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ensure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mandatory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rules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regulations; 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applicable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codes,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guidelines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standards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recommended by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IMO,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Flag 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States,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Classification Societies 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maritime industries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taken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account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implemented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onboard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95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ashore.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9299" y="1424182"/>
            <a:ext cx="5993765" cy="1194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80">
                <a:solidFill>
                  <a:srgbClr val="E5A812"/>
                </a:solidFill>
                <a:latin typeface="Arial"/>
                <a:cs typeface="Arial"/>
              </a:rPr>
              <a:t>Management</a:t>
            </a:r>
            <a:r>
              <a:rPr dirty="0" sz="4000" spc="-39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80">
                <a:solidFill>
                  <a:srgbClr val="E5A812"/>
                </a:solidFill>
                <a:latin typeface="Arial"/>
                <a:cs typeface="Arial"/>
              </a:rPr>
              <a:t>Systems</a:t>
            </a:r>
            <a:endParaRPr sz="4000">
              <a:latin typeface="Arial"/>
              <a:cs typeface="Arial"/>
            </a:endParaRPr>
          </a:p>
          <a:p>
            <a:pPr marL="52705" marR="5080">
              <a:lnSpc>
                <a:spcPct val="104200"/>
              </a:lnSpc>
              <a:spcBef>
                <a:spcPts val="1400"/>
              </a:spcBef>
            </a:pP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performs </a:t>
            </a:r>
            <a:r>
              <a:rPr dirty="0" sz="1200" spc="10" b="1">
                <a:solidFill>
                  <a:srgbClr val="231F20"/>
                </a:solidFill>
                <a:latin typeface="Arial"/>
                <a:cs typeface="Arial"/>
              </a:rPr>
              <a:t>ISM </a:t>
            </a:r>
            <a:r>
              <a:rPr dirty="0" sz="1200" spc="-85" b="1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ISPS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audits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behalf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extended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dirty="0" sz="1200" spc="15" b="1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delegating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flag state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administrations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via independent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assessment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 certification.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64786" y="4912207"/>
            <a:ext cx="1581111" cy="2636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244932" y="4912207"/>
            <a:ext cx="395033" cy="5256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664786" y="5174920"/>
            <a:ext cx="1581111" cy="2628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79299" y="4692153"/>
            <a:ext cx="1211580" cy="1497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1610">
              <a:lnSpc>
                <a:spcPct val="100000"/>
              </a:lnSpc>
              <a:spcBef>
                <a:spcPts val="100"/>
              </a:spcBef>
            </a:pPr>
            <a:r>
              <a:rPr dirty="0" sz="5000" spc="161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5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0"/>
              </a:spcBef>
            </a:pPr>
            <a:r>
              <a:rPr dirty="0" sz="2200" spc="-50">
                <a:solidFill>
                  <a:srgbClr val="231F20"/>
                </a:solidFill>
                <a:latin typeface="Arial"/>
                <a:cs typeface="Arial"/>
              </a:rPr>
              <a:t>ISM</a:t>
            </a:r>
            <a:r>
              <a:rPr dirty="0" sz="2200" spc="-2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4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67299" y="5820797"/>
            <a:ext cx="131508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110">
                <a:solidFill>
                  <a:srgbClr val="231F20"/>
                </a:solidFill>
                <a:latin typeface="Arial"/>
                <a:cs typeface="Arial"/>
              </a:rPr>
              <a:t>ISPS</a:t>
            </a:r>
            <a:r>
              <a:rPr dirty="0" sz="2200" spc="-2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4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83626" y="6282297"/>
            <a:ext cx="154940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company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shall</a:t>
            </a:r>
            <a:r>
              <a:rPr dirty="0" sz="9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establish</a:t>
            </a:r>
            <a:endParaRPr sz="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83626" y="6441073"/>
            <a:ext cx="163830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Ship Security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endParaRPr sz="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64490" y="6145084"/>
            <a:ext cx="1773555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 spc="-24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Syste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containin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Ship</a:t>
            </a:r>
            <a:endParaRPr sz="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67281" y="6744628"/>
            <a:ext cx="2105660" cy="819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Security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Assessment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Ship  Security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Plan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identify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take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preventive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measures against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security  incidents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implement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them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onboard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ashore.</a:t>
            </a:r>
            <a:endParaRPr sz="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67281" y="7697281"/>
            <a:ext cx="1837689" cy="978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715">
              <a:lnSpc>
                <a:spcPct val="109700"/>
              </a:lnSpc>
              <a:spcBef>
                <a:spcPts val="100"/>
              </a:spcBef>
            </a:pP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Recognised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Security  Organisation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major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flag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administrations, we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can carry 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out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security plan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approvals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verification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audits,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leading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issue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ISSC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9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ship.</a:t>
            </a:r>
            <a:endParaRPr sz="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67281" y="8808708"/>
            <a:ext cx="1804670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Like safety,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maritime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security is 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paramount importance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95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operation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vessel.</a:t>
            </a:r>
            <a:endParaRPr sz="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28434" y="4686753"/>
            <a:ext cx="394335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405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5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93724" y="507603"/>
            <a:ext cx="1080135" cy="524510"/>
          </a:xfrm>
          <a:custGeom>
            <a:avLst/>
            <a:gdLst/>
            <a:ahLst/>
            <a:cxnLst/>
            <a:rect l="l" t="t" r="r" b="b"/>
            <a:pathLst>
              <a:path w="1080134" h="524510">
                <a:moveTo>
                  <a:pt x="539775" y="0"/>
                </a:moveTo>
                <a:lnTo>
                  <a:pt x="491474" y="2130"/>
                </a:lnTo>
                <a:lnTo>
                  <a:pt x="444364" y="8402"/>
                </a:lnTo>
                <a:lnTo>
                  <a:pt x="398625" y="18635"/>
                </a:lnTo>
                <a:lnTo>
                  <a:pt x="354437" y="32647"/>
                </a:lnTo>
                <a:lnTo>
                  <a:pt x="311983" y="50257"/>
                </a:lnTo>
                <a:lnTo>
                  <a:pt x="271442" y="71286"/>
                </a:lnTo>
                <a:lnTo>
                  <a:pt x="232995" y="95551"/>
                </a:lnTo>
                <a:lnTo>
                  <a:pt x="196823" y="122873"/>
                </a:lnTo>
                <a:lnTo>
                  <a:pt x="163107" y="153069"/>
                </a:lnTo>
                <a:lnTo>
                  <a:pt x="132028" y="185961"/>
                </a:lnTo>
                <a:lnTo>
                  <a:pt x="103766" y="221366"/>
                </a:lnTo>
                <a:lnTo>
                  <a:pt x="78501" y="259104"/>
                </a:lnTo>
                <a:lnTo>
                  <a:pt x="56416" y="298994"/>
                </a:lnTo>
                <a:lnTo>
                  <a:pt x="37691" y="340855"/>
                </a:lnTo>
                <a:lnTo>
                  <a:pt x="22505" y="384507"/>
                </a:lnTo>
                <a:lnTo>
                  <a:pt x="11041" y="429768"/>
                </a:lnTo>
                <a:lnTo>
                  <a:pt x="3479" y="476458"/>
                </a:lnTo>
                <a:lnTo>
                  <a:pt x="0" y="524395"/>
                </a:lnTo>
                <a:lnTo>
                  <a:pt x="98945" y="524395"/>
                </a:lnTo>
                <a:lnTo>
                  <a:pt x="103428" y="472806"/>
                </a:lnTo>
                <a:lnTo>
                  <a:pt x="113782" y="423127"/>
                </a:lnTo>
                <a:lnTo>
                  <a:pt x="129651" y="375715"/>
                </a:lnTo>
                <a:lnTo>
                  <a:pt x="150677" y="330926"/>
                </a:lnTo>
                <a:lnTo>
                  <a:pt x="176506" y="289118"/>
                </a:lnTo>
                <a:lnTo>
                  <a:pt x="206781" y="250647"/>
                </a:lnTo>
                <a:lnTo>
                  <a:pt x="206781" y="212394"/>
                </a:lnTo>
                <a:lnTo>
                  <a:pt x="245033" y="212394"/>
                </a:lnTo>
                <a:lnTo>
                  <a:pt x="285031" y="181054"/>
                </a:lnTo>
                <a:lnTo>
                  <a:pt x="328610" y="154518"/>
                </a:lnTo>
                <a:lnTo>
                  <a:pt x="375372" y="133186"/>
                </a:lnTo>
                <a:lnTo>
                  <a:pt x="424918" y="117456"/>
                </a:lnTo>
                <a:lnTo>
                  <a:pt x="476850" y="107725"/>
                </a:lnTo>
                <a:lnTo>
                  <a:pt x="530771" y="104394"/>
                </a:lnTo>
                <a:lnTo>
                  <a:pt x="858265" y="104394"/>
                </a:lnTo>
                <a:lnTo>
                  <a:pt x="846558" y="95551"/>
                </a:lnTo>
                <a:lnTo>
                  <a:pt x="808111" y="71286"/>
                </a:lnTo>
                <a:lnTo>
                  <a:pt x="767569" y="50257"/>
                </a:lnTo>
                <a:lnTo>
                  <a:pt x="725114" y="32647"/>
                </a:lnTo>
                <a:lnTo>
                  <a:pt x="680926" y="18635"/>
                </a:lnTo>
                <a:lnTo>
                  <a:pt x="635186" y="8402"/>
                </a:lnTo>
                <a:lnTo>
                  <a:pt x="588076" y="2130"/>
                </a:lnTo>
                <a:lnTo>
                  <a:pt x="539775" y="0"/>
                </a:lnTo>
                <a:close/>
              </a:path>
              <a:path w="1080134" h="524510">
                <a:moveTo>
                  <a:pt x="858265" y="104394"/>
                </a:moveTo>
                <a:lnTo>
                  <a:pt x="530771" y="104394"/>
                </a:lnTo>
                <a:lnTo>
                  <a:pt x="584696" y="107725"/>
                </a:lnTo>
                <a:lnTo>
                  <a:pt x="636632" y="117456"/>
                </a:lnTo>
                <a:lnTo>
                  <a:pt x="686181" y="133186"/>
                </a:lnTo>
                <a:lnTo>
                  <a:pt x="732943" y="154518"/>
                </a:lnTo>
                <a:lnTo>
                  <a:pt x="776523" y="181054"/>
                </a:lnTo>
                <a:lnTo>
                  <a:pt x="816521" y="212394"/>
                </a:lnTo>
                <a:lnTo>
                  <a:pt x="854773" y="212394"/>
                </a:lnTo>
                <a:lnTo>
                  <a:pt x="854773" y="250647"/>
                </a:lnTo>
                <a:lnTo>
                  <a:pt x="885048" y="289118"/>
                </a:lnTo>
                <a:lnTo>
                  <a:pt x="910876" y="330926"/>
                </a:lnTo>
                <a:lnTo>
                  <a:pt x="931903" y="375715"/>
                </a:lnTo>
                <a:lnTo>
                  <a:pt x="947772" y="423127"/>
                </a:lnTo>
                <a:lnTo>
                  <a:pt x="958126" y="472806"/>
                </a:lnTo>
                <a:lnTo>
                  <a:pt x="962609" y="524395"/>
                </a:lnTo>
                <a:lnTo>
                  <a:pt x="1079550" y="524395"/>
                </a:lnTo>
                <a:lnTo>
                  <a:pt x="1076073" y="476458"/>
                </a:lnTo>
                <a:lnTo>
                  <a:pt x="1068512" y="429768"/>
                </a:lnTo>
                <a:lnTo>
                  <a:pt x="1057049" y="384507"/>
                </a:lnTo>
                <a:lnTo>
                  <a:pt x="1041864" y="340855"/>
                </a:lnTo>
                <a:lnTo>
                  <a:pt x="1023139" y="298994"/>
                </a:lnTo>
                <a:lnTo>
                  <a:pt x="1001054" y="259104"/>
                </a:lnTo>
                <a:lnTo>
                  <a:pt x="975790" y="221366"/>
                </a:lnTo>
                <a:lnTo>
                  <a:pt x="947527" y="185961"/>
                </a:lnTo>
                <a:lnTo>
                  <a:pt x="916447" y="153069"/>
                </a:lnTo>
                <a:lnTo>
                  <a:pt x="882731" y="122873"/>
                </a:lnTo>
                <a:lnTo>
                  <a:pt x="858265" y="104394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593499" y="612000"/>
            <a:ext cx="1079995" cy="9756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410248" y="720001"/>
            <a:ext cx="38252" cy="382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270294" y="720001"/>
            <a:ext cx="178206" cy="1716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800496" y="720001"/>
            <a:ext cx="38252" cy="382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00496" y="720001"/>
            <a:ext cx="178866" cy="1729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800496" y="1329753"/>
            <a:ext cx="38252" cy="382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00496" y="1205827"/>
            <a:ext cx="156565" cy="1621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410248" y="1329753"/>
            <a:ext cx="38252" cy="382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292608" y="1207198"/>
            <a:ext cx="155892" cy="1608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00496" y="720001"/>
            <a:ext cx="648004" cy="3242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800496" y="1043927"/>
            <a:ext cx="648004" cy="3240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09991"/>
            <a:ext cx="7559992" cy="7612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516001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577103" y="9963316"/>
            <a:ext cx="1314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74278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1997" y="2699118"/>
            <a:ext cx="2268004" cy="3395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70299" y="1829255"/>
            <a:ext cx="5819140" cy="3987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performs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reviews </a:t>
            </a:r>
            <a:r>
              <a:rPr dirty="0" sz="1200" spc="-85" b="1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onboard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inspections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verify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200" spc="40" b="1">
                <a:solidFill>
                  <a:srgbClr val="231F20"/>
                </a:solidFill>
                <a:latin typeface="Arial"/>
                <a:cs typeface="Arial"/>
              </a:rPr>
              <a:t>MLC,2006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requirements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issue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Maritime </a:t>
            </a:r>
            <a:r>
              <a:rPr dirty="0" sz="1200" spc="-35" b="1">
                <a:solidFill>
                  <a:srgbClr val="231F20"/>
                </a:solidFill>
                <a:latin typeface="Arial"/>
                <a:cs typeface="Arial"/>
              </a:rPr>
              <a:t>Labour</a:t>
            </a:r>
            <a:r>
              <a:rPr dirty="0" sz="1200" spc="-1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Certificate.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0803" y="5333865"/>
            <a:ext cx="40640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16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5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23299" y="2647408"/>
            <a:ext cx="138684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150">
                <a:solidFill>
                  <a:srgbClr val="231F20"/>
                </a:solidFill>
                <a:latin typeface="Arial"/>
                <a:cs typeface="Arial"/>
              </a:rPr>
              <a:t>MLC,</a:t>
            </a:r>
            <a:r>
              <a:rPr dirty="0" sz="2200" spc="-2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170">
                <a:solidFill>
                  <a:srgbClr val="231F20"/>
                </a:solidFill>
                <a:latin typeface="Arial"/>
                <a:cs typeface="Arial"/>
              </a:rPr>
              <a:t>2006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39626" y="3108909"/>
            <a:ext cx="256857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“Maritime Labour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Convention, </a:t>
            </a:r>
            <a:r>
              <a:rPr dirty="0" sz="950" spc="80">
                <a:solidFill>
                  <a:srgbClr val="231F20"/>
                </a:solidFill>
                <a:latin typeface="Arial"/>
                <a:cs typeface="Arial"/>
              </a:rPr>
              <a:t>2006”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(MLC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39626" y="3267685"/>
            <a:ext cx="265811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70">
                <a:solidFill>
                  <a:srgbClr val="231F20"/>
                </a:solidFill>
                <a:latin typeface="Arial"/>
                <a:cs typeface="Arial"/>
              </a:rPr>
              <a:t>2006)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International Labour</a:t>
            </a:r>
            <a:r>
              <a:rPr dirty="0" sz="95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Organization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20490" y="2971696"/>
            <a:ext cx="2550795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 spc="-24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(I</a:t>
            </a:r>
            <a:r>
              <a:rPr dirty="0" sz="950" spc="-10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)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wil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govern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workin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living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3281" y="3571239"/>
            <a:ext cx="3154045" cy="978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conditions on-board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more than </a:t>
            </a:r>
            <a:r>
              <a:rPr dirty="0" sz="950" spc="-95">
                <a:solidFill>
                  <a:srgbClr val="231F20"/>
                </a:solidFill>
                <a:latin typeface="Arial"/>
                <a:cs typeface="Arial"/>
              </a:rPr>
              <a:t>1.4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million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seafarers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worldwide. It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defines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requirements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concerning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occupational health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safety,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fair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employment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contract conditions, adequate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accommodations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as</a:t>
            </a:r>
            <a:endParaRPr sz="950">
              <a:latin typeface="Arial"/>
              <a:cs typeface="Arial"/>
            </a:endParaRPr>
          </a:p>
          <a:p>
            <a:pPr marL="12700" marR="179705">
              <a:lnSpc>
                <a:spcPct val="109700"/>
              </a:lnSpc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access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care,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social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security.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23281" y="4682667"/>
            <a:ext cx="2952750" cy="978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Inspection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Convention 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applicable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05">
                <a:solidFill>
                  <a:srgbClr val="231F20"/>
                </a:solidFill>
                <a:latin typeface="Arial"/>
                <a:cs typeface="Arial"/>
              </a:rPr>
              <a:t>500 </a:t>
            </a:r>
            <a:r>
              <a:rPr dirty="0" sz="950" spc="-75">
                <a:solidFill>
                  <a:srgbClr val="231F20"/>
                </a:solidFill>
                <a:latin typeface="Arial"/>
                <a:cs typeface="Arial"/>
              </a:rPr>
              <a:t>GT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engaged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international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voyages.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requirements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Convention apply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all seafarers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employed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 engaged or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any capacity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onboard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above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ships.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23281" y="5794095"/>
            <a:ext cx="2851150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MLC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inspection in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addition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ISM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ISPS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audits,  can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conducted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simplify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process.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0683" y="7145397"/>
            <a:ext cx="209804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rofessional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experienced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auditors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0683" y="7304172"/>
            <a:ext cx="1688464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available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major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ports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4349" y="6633098"/>
            <a:ext cx="1892300" cy="10909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7150">
              <a:lnSpc>
                <a:spcPts val="3050"/>
              </a:lnSpc>
              <a:spcBef>
                <a:spcPts val="100"/>
              </a:spcBef>
            </a:pPr>
            <a:r>
              <a:rPr dirty="0" sz="2600" spc="-2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dirty="0" sz="2600" spc="-2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600" spc="-10">
                <a:solidFill>
                  <a:srgbClr val="231F20"/>
                </a:solidFill>
                <a:latin typeface="Arial"/>
                <a:cs typeface="Arial"/>
              </a:rPr>
              <a:t>Auditors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ts val="5330"/>
              </a:lnSpc>
            </a:pPr>
            <a:r>
              <a:rPr dirty="0" sz="4500" spc="-12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worldwide.</a:t>
            </a:r>
            <a:endParaRPr sz="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9272" y="7751663"/>
            <a:ext cx="2551430" cy="819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training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Auditors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bring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audit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process,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ensure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not only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statutory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enables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them</a:t>
            </a:r>
            <a:endParaRPr sz="950">
              <a:latin typeface="Arial"/>
              <a:cs typeface="Arial"/>
            </a:endParaRPr>
          </a:p>
          <a:p>
            <a:pPr marL="12700" marR="138430">
              <a:lnSpc>
                <a:spcPct val="109700"/>
              </a:lnSpc>
            </a:pP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development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mature 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effective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system.</a:t>
            </a:r>
            <a:endParaRPr sz="9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35997" y="6735597"/>
            <a:ext cx="2686608" cy="910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320296" y="6735597"/>
            <a:ext cx="447698" cy="1283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35997" y="7643462"/>
            <a:ext cx="2686608" cy="3755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635997" y="8019008"/>
            <a:ext cx="3131997" cy="5345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6204803" y="7793553"/>
            <a:ext cx="40640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1335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5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9299" y="8758654"/>
            <a:ext cx="5441315" cy="36068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340"/>
              </a:spcBef>
            </a:pP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focus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practical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ensure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competent,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smooth 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certification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process.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17604"/>
            <a:ext cx="7559992" cy="4665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997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2006" y="0"/>
                </a:moveTo>
                <a:lnTo>
                  <a:pt x="0" y="0"/>
                </a:lnTo>
                <a:lnTo>
                  <a:pt x="0" y="216001"/>
                </a:lnTo>
                <a:lnTo>
                  <a:pt x="252006" y="216001"/>
                </a:lnTo>
                <a:lnTo>
                  <a:pt x="252006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0592" y="9963316"/>
            <a:ext cx="1365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4372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9302" y="6258090"/>
            <a:ext cx="276733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built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guiding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principles and</a:t>
            </a:r>
            <a:r>
              <a:rPr dirty="0" sz="95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underpinned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9302" y="6416865"/>
            <a:ext cx="252349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set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quality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procedures and</a:t>
            </a:r>
            <a:r>
              <a:rPr dirty="0" sz="95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normative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0302" y="6120876"/>
            <a:ext cx="2465070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document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tha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enabl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societ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act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283" y="6720420"/>
            <a:ext cx="2767330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responsibly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consistently,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whilst supporting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continuous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improvement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customers and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wider stakeholders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marine</a:t>
            </a:r>
            <a:r>
              <a:rPr dirty="0" sz="95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industry.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9283" y="7355522"/>
            <a:ext cx="2803525" cy="819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corporate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Quality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Environmental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Policy encourages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perform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services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consistent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precision,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working efficiency,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greater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ability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know,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quickly respond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our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customers’ changing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needs.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283" y="8308175"/>
            <a:ext cx="2752725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activities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governed under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its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corporate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Quality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Management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System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ISO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9001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accredited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ISO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17020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international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Standards.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11236" y="6264605"/>
            <a:ext cx="2643505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implements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fact-based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approach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measurement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performance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quality  improvement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its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deliverables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throughout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its  supply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chain.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11236" y="7058482"/>
            <a:ext cx="2698115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effectiveness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corporate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Quality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Management System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certified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verified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via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comprehensive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external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auditing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process,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including audits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by: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11312" y="8024515"/>
            <a:ext cx="43688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Bodies.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11325" y="8500765"/>
            <a:ext cx="88519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9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Class.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11298" y="7605390"/>
            <a:ext cx="2720340" cy="1435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25"/>
              </a:lnSpc>
              <a:spcBef>
                <a:spcPts val="100"/>
              </a:spcBef>
            </a:pPr>
            <a:r>
              <a:rPr dirty="0" sz="3000" spc="-170">
                <a:solidFill>
                  <a:srgbClr val="231F20"/>
                </a:solidFill>
                <a:latin typeface="Arial"/>
                <a:cs typeface="Arial"/>
              </a:rPr>
              <a:t>ò</a:t>
            </a:r>
            <a:endParaRPr sz="3000">
              <a:latin typeface="Arial"/>
              <a:cs typeface="Arial"/>
            </a:endParaRPr>
          </a:p>
          <a:p>
            <a:pPr marL="469265">
              <a:lnSpc>
                <a:spcPts val="565"/>
              </a:lnSpc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Independent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Third Party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ts val="2625"/>
              </a:lnSpc>
              <a:spcBef>
                <a:spcPts val="560"/>
              </a:spcBef>
            </a:pPr>
            <a:r>
              <a:rPr dirty="0" sz="3000" spc="-170">
                <a:solidFill>
                  <a:srgbClr val="231F20"/>
                </a:solidFill>
                <a:latin typeface="Arial"/>
                <a:cs typeface="Arial"/>
              </a:rPr>
              <a:t>ò</a:t>
            </a:r>
            <a:endParaRPr sz="3000">
              <a:latin typeface="Arial"/>
              <a:cs typeface="Arial"/>
            </a:endParaRPr>
          </a:p>
          <a:p>
            <a:pPr marL="408940">
              <a:lnSpc>
                <a:spcPts val="565"/>
              </a:lnSpc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Delegating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Flag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having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authorised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ts val="2625"/>
              </a:lnSpc>
              <a:spcBef>
                <a:spcPts val="560"/>
              </a:spcBef>
            </a:pPr>
            <a:r>
              <a:rPr dirty="0" sz="3000" spc="-170">
                <a:solidFill>
                  <a:srgbClr val="231F20"/>
                </a:solidFill>
                <a:latin typeface="Arial"/>
                <a:cs typeface="Arial"/>
              </a:rPr>
              <a:t>ò</a:t>
            </a:r>
            <a:endParaRPr sz="3000">
              <a:latin typeface="Arial"/>
              <a:cs typeface="Arial"/>
            </a:endParaRPr>
          </a:p>
          <a:p>
            <a:pPr marL="408940">
              <a:lnSpc>
                <a:spcPts val="565"/>
              </a:lnSpc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Hellenic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Accreditation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Body</a:t>
            </a:r>
            <a:r>
              <a:rPr dirty="0" sz="9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0">
                <a:solidFill>
                  <a:srgbClr val="231F20"/>
                </a:solidFill>
                <a:latin typeface="Arial"/>
                <a:cs typeface="Arial"/>
              </a:rPr>
              <a:t>(E.SY.D).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1029601"/>
            <a:ext cx="7559992" cy="3888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61300" y="4774040"/>
            <a:ext cx="5977255" cy="1285875"/>
          </a:xfrm>
          <a:prstGeom prst="rect">
            <a:avLst/>
          </a:prstGeom>
        </p:spPr>
        <p:txBody>
          <a:bodyPr wrap="square" lIns="0" tIns="2260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dirty="0" sz="4000" spc="-55">
                <a:solidFill>
                  <a:srgbClr val="E5A812"/>
                </a:solidFill>
                <a:latin typeface="Arial"/>
                <a:cs typeface="Arial"/>
              </a:rPr>
              <a:t>Quality</a:t>
            </a:r>
            <a:r>
              <a:rPr dirty="0" sz="4000" spc="-385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145">
                <a:solidFill>
                  <a:srgbClr val="E5A812"/>
                </a:solidFill>
                <a:latin typeface="Arial"/>
                <a:cs typeface="Arial"/>
              </a:rPr>
              <a:t>seal</a:t>
            </a:r>
            <a:endParaRPr sz="4000">
              <a:latin typeface="Arial"/>
              <a:cs typeface="Arial"/>
            </a:endParaRPr>
          </a:p>
          <a:p>
            <a:pPr marL="30480" marR="5080">
              <a:lnSpc>
                <a:spcPct val="104200"/>
              </a:lnSpc>
              <a:spcBef>
                <a:spcPts val="440"/>
              </a:spcBef>
            </a:pP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quality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assurance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foundation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200" spc="-35" b="1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growth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business  </a:t>
            </a:r>
            <a:r>
              <a:rPr dirty="0" sz="1200" spc="-50" b="1">
                <a:solidFill>
                  <a:srgbClr val="231F20"/>
                </a:solidFill>
                <a:latin typeface="Arial"/>
                <a:cs typeface="Arial"/>
              </a:rPr>
              <a:t>success.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33202" y="4074197"/>
            <a:ext cx="48260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26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9601"/>
            <a:ext cx="7559992" cy="3349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516001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576824" y="9963316"/>
            <a:ext cx="1320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90" b="1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74278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1999" y="2720708"/>
            <a:ext cx="1800000" cy="1653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80004" y="2720708"/>
            <a:ext cx="1799996" cy="1653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67998" y="2720708"/>
            <a:ext cx="1799996" cy="16532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79299" y="1793140"/>
            <a:ext cx="351155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90" b="0">
                <a:solidFill>
                  <a:srgbClr val="E5A812"/>
                </a:solidFill>
                <a:latin typeface="Arial"/>
                <a:cs typeface="Arial"/>
              </a:rPr>
              <a:t>Areas </a:t>
            </a:r>
            <a:r>
              <a:rPr dirty="0" sz="4000" spc="120" b="0">
                <a:solidFill>
                  <a:srgbClr val="E5A812"/>
                </a:solidFill>
                <a:latin typeface="Arial"/>
                <a:cs typeface="Arial"/>
              </a:rPr>
              <a:t>of</a:t>
            </a:r>
            <a:r>
              <a:rPr dirty="0" sz="4000" spc="-715" b="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105" b="0">
                <a:solidFill>
                  <a:srgbClr val="E5A812"/>
                </a:solidFill>
                <a:latin typeface="Arial"/>
                <a:cs typeface="Arial"/>
              </a:rPr>
              <a:t>interest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9299" y="7101447"/>
            <a:ext cx="1769745" cy="819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upholds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factual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demostration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sustained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quality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classed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fleet</a:t>
            </a:r>
            <a:r>
              <a:rPr dirty="0" sz="95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recorded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published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PSC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Annual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performance</a:t>
            </a:r>
            <a:r>
              <a:rPr dirty="0" sz="9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listings.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299" y="8054099"/>
            <a:ext cx="1803400" cy="819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also reflects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hard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work  invested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both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society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its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field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surveyors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ensuring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that ships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continue </a:t>
            </a:r>
            <a:r>
              <a:rPr dirty="0" sz="950" spc="40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maintain normative</a:t>
            </a:r>
            <a:r>
              <a:rPr dirty="0" sz="9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compliance.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7299" y="7260221"/>
            <a:ext cx="1809114" cy="81978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Between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2013-2016,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09700"/>
              </a:lnSpc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engaged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EU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research 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project,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funded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FP7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framework,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title “Use-it-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Wisely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(UiW)”.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67299" y="8212874"/>
            <a:ext cx="1560195" cy="819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envisages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its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participation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additional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projects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currently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planning 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phases.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1997" y="4374007"/>
            <a:ext cx="1799996" cy="2768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1997" y="4649844"/>
            <a:ext cx="1799996" cy="2767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80004" y="4373994"/>
            <a:ext cx="1543704" cy="2770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22990" y="4374007"/>
            <a:ext cx="257009" cy="5526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80004" y="4649952"/>
            <a:ext cx="1543704" cy="2766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967998" y="4374007"/>
            <a:ext cx="1351610" cy="2769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318115" y="4374007"/>
            <a:ext cx="449879" cy="5526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967998" y="4649651"/>
            <a:ext cx="1351610" cy="2769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79299" y="4162953"/>
            <a:ext cx="1687195" cy="2805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7485">
              <a:lnSpc>
                <a:spcPct val="100000"/>
              </a:lnSpc>
              <a:spcBef>
                <a:spcPts val="100"/>
              </a:spcBef>
            </a:pPr>
            <a:r>
              <a:rPr dirty="0" sz="5000" spc="-58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5000">
              <a:latin typeface="Arial"/>
              <a:cs typeface="Arial"/>
            </a:endParaRPr>
          </a:p>
          <a:p>
            <a:pPr marL="12700" marR="492125">
              <a:lnSpc>
                <a:spcPts val="2600"/>
              </a:lnSpc>
              <a:spcBef>
                <a:spcPts val="2380"/>
              </a:spcBef>
            </a:pPr>
            <a:r>
              <a:rPr dirty="0" sz="2200" spc="-45">
                <a:solidFill>
                  <a:srgbClr val="231F20"/>
                </a:solidFill>
                <a:latin typeface="Arial"/>
                <a:cs typeface="Arial"/>
              </a:rPr>
              <a:t>Port</a:t>
            </a:r>
            <a:r>
              <a:rPr dirty="0" sz="2200" spc="-2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200" spc="-45">
                <a:solidFill>
                  <a:srgbClr val="231F20"/>
                </a:solidFill>
                <a:latin typeface="Arial"/>
                <a:cs typeface="Arial"/>
              </a:rPr>
              <a:t>State  </a:t>
            </a:r>
            <a:r>
              <a:rPr dirty="0" sz="2200" spc="-30">
                <a:solidFill>
                  <a:srgbClr val="231F20"/>
                </a:solidFill>
                <a:latin typeface="Arial"/>
                <a:cs typeface="Arial"/>
              </a:rPr>
              <a:t>Control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ct val="109700"/>
              </a:lnSpc>
              <a:spcBef>
                <a:spcPts val="805"/>
              </a:spcBef>
            </a:pPr>
            <a:r>
              <a:rPr dirty="0" sz="950" spc="-5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ensure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long term  sustainability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Class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remains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focused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towards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its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continuous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Port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State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Control  performance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improvement in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various 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PSC</a:t>
            </a:r>
            <a:r>
              <a:rPr dirty="0" sz="9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MOUs.</a:t>
            </a:r>
            <a:endParaRPr sz="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67299" y="4162953"/>
            <a:ext cx="1703070" cy="2964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100"/>
              </a:spcBef>
            </a:pPr>
            <a:r>
              <a:rPr dirty="0" sz="5000" spc="15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5000">
              <a:latin typeface="Arial"/>
              <a:cs typeface="Arial"/>
            </a:endParaRPr>
          </a:p>
          <a:p>
            <a:pPr marL="12700" marR="573405">
              <a:lnSpc>
                <a:spcPts val="2600"/>
              </a:lnSpc>
              <a:spcBef>
                <a:spcPts val="2380"/>
              </a:spcBef>
            </a:pPr>
            <a:r>
              <a:rPr dirty="0" sz="2200" spc="-90">
                <a:solidFill>
                  <a:srgbClr val="231F20"/>
                </a:solidFill>
                <a:latin typeface="Arial"/>
                <a:cs typeface="Arial"/>
              </a:rPr>
              <a:t>Research  </a:t>
            </a:r>
            <a:r>
              <a:rPr dirty="0" sz="2200" spc="-30">
                <a:solidFill>
                  <a:srgbClr val="231F20"/>
                </a:solidFill>
                <a:latin typeface="Arial"/>
                <a:cs typeface="Arial"/>
              </a:rPr>
              <a:t>initiatives</a:t>
            </a:r>
            <a:endParaRPr sz="2200">
              <a:latin typeface="Arial"/>
              <a:cs typeface="Arial"/>
            </a:endParaRPr>
          </a:p>
          <a:p>
            <a:pPr marL="12700" marR="193675">
              <a:lnSpc>
                <a:spcPct val="109700"/>
              </a:lnSpc>
              <a:spcBef>
                <a:spcPts val="805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actualizes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its 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RnD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initiatives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practical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methodologies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foster  innovation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</a:t>
            </a:r>
            <a:r>
              <a:rPr dirty="0" sz="9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by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09700"/>
              </a:lnSpc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participation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joint</a:t>
            </a:r>
            <a:r>
              <a:rPr dirty="0" sz="95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initiatives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public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private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organizations.</a:t>
            </a:r>
            <a:endParaRPr sz="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55299" y="4162953"/>
            <a:ext cx="1826895" cy="3286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8120">
              <a:lnSpc>
                <a:spcPct val="100000"/>
              </a:lnSpc>
              <a:spcBef>
                <a:spcPts val="100"/>
              </a:spcBef>
            </a:pPr>
            <a:r>
              <a:rPr dirty="0" sz="5000" spc="-35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5000">
              <a:latin typeface="Arial"/>
              <a:cs typeface="Arial"/>
            </a:endParaRPr>
          </a:p>
          <a:p>
            <a:pPr marL="12700">
              <a:lnSpc>
                <a:spcPts val="2620"/>
              </a:lnSpc>
              <a:spcBef>
                <a:spcPts val="2295"/>
              </a:spcBef>
            </a:pPr>
            <a:r>
              <a:rPr dirty="0" sz="2200" spc="-20">
                <a:solidFill>
                  <a:srgbClr val="231F20"/>
                </a:solidFill>
                <a:latin typeface="Arial"/>
                <a:cs typeface="Arial"/>
              </a:rPr>
              <a:t>IMO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620"/>
              </a:lnSpc>
            </a:pPr>
            <a:r>
              <a:rPr dirty="0" sz="2200" spc="-40">
                <a:solidFill>
                  <a:srgbClr val="231F20"/>
                </a:solidFill>
                <a:latin typeface="Arial"/>
                <a:cs typeface="Arial"/>
              </a:rPr>
              <a:t>activities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ct val="109700"/>
              </a:lnSpc>
              <a:spcBef>
                <a:spcPts val="885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Within the context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activities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conducted by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Society, INSB  Class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participates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number 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working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groups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950" spc="-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meetings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yearly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engaging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its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expert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representatives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Greek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delegation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International  Maritime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Organisation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(IMO).</a:t>
            </a:r>
            <a:endParaRPr sz="95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44300" y="507603"/>
            <a:ext cx="1079500" cy="522605"/>
          </a:xfrm>
          <a:custGeom>
            <a:avLst/>
            <a:gdLst/>
            <a:ahLst/>
            <a:cxnLst/>
            <a:rect l="l" t="t" r="r" b="b"/>
            <a:pathLst>
              <a:path w="1079500" h="522605">
                <a:moveTo>
                  <a:pt x="539699" y="0"/>
                </a:moveTo>
                <a:lnTo>
                  <a:pt x="491530" y="2119"/>
                </a:lnTo>
                <a:lnTo>
                  <a:pt x="444544" y="8357"/>
                </a:lnTo>
                <a:lnTo>
                  <a:pt x="398921" y="18535"/>
                </a:lnTo>
                <a:lnTo>
                  <a:pt x="354839" y="32472"/>
                </a:lnTo>
                <a:lnTo>
                  <a:pt x="312478" y="49991"/>
                </a:lnTo>
                <a:lnTo>
                  <a:pt x="272018" y="70912"/>
                </a:lnTo>
                <a:lnTo>
                  <a:pt x="233637" y="95054"/>
                </a:lnTo>
                <a:lnTo>
                  <a:pt x="197515" y="122239"/>
                </a:lnTo>
                <a:lnTo>
                  <a:pt x="163831" y="152288"/>
                </a:lnTo>
                <a:lnTo>
                  <a:pt x="132765" y="185021"/>
                </a:lnTo>
                <a:lnTo>
                  <a:pt x="104497" y="220259"/>
                </a:lnTo>
                <a:lnTo>
                  <a:pt x="79204" y="257823"/>
                </a:lnTo>
                <a:lnTo>
                  <a:pt x="57068" y="297532"/>
                </a:lnTo>
                <a:lnTo>
                  <a:pt x="38266" y="339208"/>
                </a:lnTo>
                <a:lnTo>
                  <a:pt x="22980" y="382672"/>
                </a:lnTo>
                <a:lnTo>
                  <a:pt x="11387" y="427744"/>
                </a:lnTo>
                <a:lnTo>
                  <a:pt x="3667" y="474245"/>
                </a:lnTo>
                <a:lnTo>
                  <a:pt x="0" y="521995"/>
                </a:lnTo>
                <a:lnTo>
                  <a:pt x="98932" y="521995"/>
                </a:lnTo>
                <a:lnTo>
                  <a:pt x="103634" y="470871"/>
                </a:lnTo>
                <a:lnTo>
                  <a:pt x="114103" y="421642"/>
                </a:lnTo>
                <a:lnTo>
                  <a:pt x="129992" y="374657"/>
                </a:lnTo>
                <a:lnTo>
                  <a:pt x="150954" y="330264"/>
                </a:lnTo>
                <a:lnTo>
                  <a:pt x="176640" y="288811"/>
                </a:lnTo>
                <a:lnTo>
                  <a:pt x="206705" y="250647"/>
                </a:lnTo>
                <a:lnTo>
                  <a:pt x="206705" y="212394"/>
                </a:lnTo>
                <a:lnTo>
                  <a:pt x="244957" y="212394"/>
                </a:lnTo>
                <a:lnTo>
                  <a:pt x="284955" y="181054"/>
                </a:lnTo>
                <a:lnTo>
                  <a:pt x="328534" y="154518"/>
                </a:lnTo>
                <a:lnTo>
                  <a:pt x="375296" y="133186"/>
                </a:lnTo>
                <a:lnTo>
                  <a:pt x="424842" y="117456"/>
                </a:lnTo>
                <a:lnTo>
                  <a:pt x="476774" y="107725"/>
                </a:lnTo>
                <a:lnTo>
                  <a:pt x="530694" y="104394"/>
                </a:lnTo>
                <a:lnTo>
                  <a:pt x="858176" y="104394"/>
                </a:lnTo>
                <a:lnTo>
                  <a:pt x="845766" y="95054"/>
                </a:lnTo>
                <a:lnTo>
                  <a:pt x="807386" y="70912"/>
                </a:lnTo>
                <a:lnTo>
                  <a:pt x="766925" y="49991"/>
                </a:lnTo>
                <a:lnTo>
                  <a:pt x="724563" y="32472"/>
                </a:lnTo>
                <a:lnTo>
                  <a:pt x="680481" y="18535"/>
                </a:lnTo>
                <a:lnTo>
                  <a:pt x="634856" y="8357"/>
                </a:lnTo>
                <a:lnTo>
                  <a:pt x="587869" y="2119"/>
                </a:lnTo>
                <a:lnTo>
                  <a:pt x="539699" y="0"/>
                </a:lnTo>
                <a:close/>
              </a:path>
              <a:path w="1079500" h="522605">
                <a:moveTo>
                  <a:pt x="858176" y="104394"/>
                </a:moveTo>
                <a:lnTo>
                  <a:pt x="530694" y="104394"/>
                </a:lnTo>
                <a:lnTo>
                  <a:pt x="584620" y="107725"/>
                </a:lnTo>
                <a:lnTo>
                  <a:pt x="636556" y="117456"/>
                </a:lnTo>
                <a:lnTo>
                  <a:pt x="686104" y="133186"/>
                </a:lnTo>
                <a:lnTo>
                  <a:pt x="732867" y="154518"/>
                </a:lnTo>
                <a:lnTo>
                  <a:pt x="776446" y="181054"/>
                </a:lnTo>
                <a:lnTo>
                  <a:pt x="816444" y="212394"/>
                </a:lnTo>
                <a:lnTo>
                  <a:pt x="854697" y="212394"/>
                </a:lnTo>
                <a:lnTo>
                  <a:pt x="854697" y="250647"/>
                </a:lnTo>
                <a:lnTo>
                  <a:pt x="884756" y="288811"/>
                </a:lnTo>
                <a:lnTo>
                  <a:pt x="910439" y="330264"/>
                </a:lnTo>
                <a:lnTo>
                  <a:pt x="931398" y="374657"/>
                </a:lnTo>
                <a:lnTo>
                  <a:pt x="947286" y="421642"/>
                </a:lnTo>
                <a:lnTo>
                  <a:pt x="957755" y="470871"/>
                </a:lnTo>
                <a:lnTo>
                  <a:pt x="962456" y="521995"/>
                </a:lnTo>
                <a:lnTo>
                  <a:pt x="1079398" y="521995"/>
                </a:lnTo>
                <a:lnTo>
                  <a:pt x="1075731" y="474245"/>
                </a:lnTo>
                <a:lnTo>
                  <a:pt x="1068011" y="427744"/>
                </a:lnTo>
                <a:lnTo>
                  <a:pt x="1056419" y="382672"/>
                </a:lnTo>
                <a:lnTo>
                  <a:pt x="1041133" y="339208"/>
                </a:lnTo>
                <a:lnTo>
                  <a:pt x="1022332" y="297532"/>
                </a:lnTo>
                <a:lnTo>
                  <a:pt x="1000196" y="257823"/>
                </a:lnTo>
                <a:lnTo>
                  <a:pt x="974904" y="220259"/>
                </a:lnTo>
                <a:lnTo>
                  <a:pt x="946636" y="185021"/>
                </a:lnTo>
                <a:lnTo>
                  <a:pt x="915571" y="152288"/>
                </a:lnTo>
                <a:lnTo>
                  <a:pt x="881888" y="122239"/>
                </a:lnTo>
                <a:lnTo>
                  <a:pt x="858176" y="104394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43994" y="612000"/>
            <a:ext cx="1080007" cy="9756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751004" y="720001"/>
            <a:ext cx="38239" cy="382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360744" y="720001"/>
            <a:ext cx="38252" cy="382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751004" y="1329753"/>
            <a:ext cx="38239" cy="382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360744" y="1329753"/>
            <a:ext cx="38252" cy="382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751004" y="720001"/>
            <a:ext cx="178866" cy="17298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220802" y="720001"/>
            <a:ext cx="178193" cy="1716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751004" y="1205827"/>
            <a:ext cx="156552" cy="1621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243104" y="1207198"/>
            <a:ext cx="155892" cy="16080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751004" y="720001"/>
            <a:ext cx="647992" cy="32423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751004" y="1043927"/>
            <a:ext cx="647992" cy="32407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2010" y="9941394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49754" y="9963316"/>
            <a:ext cx="1377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b="1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4372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069204"/>
            <a:ext cx="7559979" cy="85535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85847" y="3594595"/>
            <a:ext cx="3177603" cy="1527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93621" y="3594608"/>
            <a:ext cx="795234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85847" y="5118493"/>
            <a:ext cx="3177603" cy="7621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962010" y="3970807"/>
            <a:ext cx="431990" cy="4320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255298" y="8526207"/>
            <a:ext cx="44710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5">
                <a:solidFill>
                  <a:srgbClr val="231F20"/>
                </a:solidFill>
                <a:latin typeface="Arial"/>
                <a:cs typeface="Arial"/>
              </a:rPr>
              <a:t>Comfort</a:t>
            </a:r>
            <a:r>
              <a:rPr dirty="0" sz="3000" spc="-3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105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dirty="0" sz="3000" spc="-3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45">
                <a:solidFill>
                  <a:srgbClr val="231F20"/>
                </a:solidFill>
                <a:latin typeface="Arial"/>
                <a:cs typeface="Arial"/>
              </a:rPr>
              <a:t>Safety</a:t>
            </a:r>
            <a:r>
              <a:rPr dirty="0" sz="3000" spc="-2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50">
                <a:solidFill>
                  <a:srgbClr val="231F20"/>
                </a:solidFill>
                <a:latin typeface="Arial"/>
                <a:cs typeface="Arial"/>
              </a:rPr>
              <a:t>combined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32335" y="3663327"/>
            <a:ext cx="269875" cy="863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0" spc="-1135" b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5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41725" y="4184027"/>
            <a:ext cx="25387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3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400" spc="-5">
                <a:solidFill>
                  <a:srgbClr val="231F20"/>
                </a:solidFill>
                <a:latin typeface="Arial"/>
                <a:cs typeface="Arial"/>
              </a:rPr>
              <a:t>Flag </a:t>
            </a:r>
            <a:r>
              <a:rPr dirty="0" sz="1400" spc="20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400" spc="30">
                <a:solidFill>
                  <a:srgbClr val="231F20"/>
                </a:solidFill>
                <a:latin typeface="Arial"/>
                <a:cs typeface="Arial"/>
              </a:rPr>
              <a:t>apply</a:t>
            </a:r>
            <a:r>
              <a:rPr dirty="0" sz="14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35">
                <a:solidFill>
                  <a:srgbClr val="231F20"/>
                </a:solidFill>
                <a:latin typeface="Arial"/>
                <a:cs typeface="Arial"/>
              </a:rPr>
              <a:t>Safety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32328" y="4387253"/>
            <a:ext cx="272351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0">
                <a:solidFill>
                  <a:srgbClr val="231F20"/>
                </a:solidFill>
                <a:latin typeface="Arial"/>
                <a:cs typeface="Arial"/>
              </a:rPr>
              <a:t>Codes </a:t>
            </a:r>
            <a:r>
              <a:rPr dirty="0" sz="1400" spc="7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400" spc="5">
                <a:solidFill>
                  <a:srgbClr val="231F20"/>
                </a:solidFill>
                <a:latin typeface="Arial"/>
                <a:cs typeface="Arial"/>
              </a:rPr>
              <a:t>Practice </a:t>
            </a:r>
            <a:r>
              <a:rPr dirty="0" sz="1400" spc="5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400" spc="25">
                <a:solidFill>
                  <a:srgbClr val="231F20"/>
                </a:solidFill>
                <a:latin typeface="Arial"/>
                <a:cs typeface="Arial"/>
              </a:rPr>
              <a:t>set</a:t>
            </a:r>
            <a:r>
              <a:rPr dirty="0" sz="140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25">
                <a:solidFill>
                  <a:srgbClr val="231F20"/>
                </a:solidFill>
                <a:latin typeface="Arial"/>
                <a:cs typeface="Arial"/>
              </a:rPr>
              <a:t>required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32328" y="4600612"/>
            <a:ext cx="3058160" cy="699135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400" spc="25">
                <a:solidFill>
                  <a:srgbClr val="231F20"/>
                </a:solidFill>
                <a:latin typeface="Arial"/>
                <a:cs typeface="Arial"/>
              </a:rPr>
              <a:t>standards </a:t>
            </a:r>
            <a:r>
              <a:rPr dirty="0" sz="1400" spc="7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400" spc="40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1400" spc="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4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50">
                <a:solidFill>
                  <a:srgbClr val="231F20"/>
                </a:solidFill>
                <a:latin typeface="Arial"/>
                <a:cs typeface="Arial"/>
              </a:rPr>
              <a:t>pollution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100"/>
              </a:spcBef>
            </a:pPr>
            <a:r>
              <a:rPr dirty="0" sz="1400" spc="15">
                <a:solidFill>
                  <a:srgbClr val="231F20"/>
                </a:solidFill>
                <a:latin typeface="Arial"/>
                <a:cs typeface="Arial"/>
              </a:rPr>
              <a:t>prevention, </a:t>
            </a:r>
            <a:r>
              <a:rPr dirty="0" sz="1400" spc="30">
                <a:solidFill>
                  <a:srgbClr val="231F20"/>
                </a:solidFill>
                <a:latin typeface="Arial"/>
                <a:cs typeface="Arial"/>
              </a:rPr>
              <a:t>subject </a:t>
            </a:r>
            <a:r>
              <a:rPr dirty="0" sz="1400" spc="5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400" spc="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400" spc="15">
                <a:solidFill>
                  <a:srgbClr val="231F20"/>
                </a:solidFill>
                <a:latin typeface="Arial"/>
                <a:cs typeface="Arial"/>
              </a:rPr>
              <a:t>size </a:t>
            </a:r>
            <a:r>
              <a:rPr dirty="0" sz="1400" spc="-50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1400" spc="45">
                <a:solidFill>
                  <a:srgbClr val="231F20"/>
                </a:solidFill>
                <a:latin typeface="Arial"/>
                <a:cs typeface="Arial"/>
              </a:rPr>
              <a:t>type  </a:t>
            </a:r>
            <a:r>
              <a:rPr dirty="0" sz="1400" spc="7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400" spc="35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4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10">
                <a:solidFill>
                  <a:srgbClr val="231F20"/>
                </a:solidFill>
                <a:latin typeface="Arial"/>
                <a:cs typeface="Arial"/>
              </a:rPr>
              <a:t>yachts.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16001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574173" y="9963316"/>
            <a:ext cx="1371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70" b="1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74278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6491" y="990381"/>
            <a:ext cx="18415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65">
                <a:solidFill>
                  <a:srgbClr val="E5A812"/>
                </a:solidFill>
                <a:latin typeface="Arial"/>
                <a:cs typeface="Arial"/>
              </a:rPr>
              <a:t>Yachting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691995"/>
            <a:ext cx="7559992" cy="7930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79299" y="6392603"/>
            <a:ext cx="13144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8950" algn="l"/>
              </a:tabLst>
            </a:pPr>
            <a:r>
              <a:rPr dirty="0" sz="3600" spc="90">
                <a:solidFill>
                  <a:srgbClr val="292D31"/>
                </a:solidFill>
                <a:latin typeface="Arial"/>
                <a:cs typeface="Arial"/>
              </a:rPr>
              <a:t>2	</a:t>
            </a:r>
            <a:r>
              <a:rPr dirty="0" sz="2200" spc="-70">
                <a:solidFill>
                  <a:srgbClr val="231F20"/>
                </a:solidFill>
                <a:latin typeface="Arial"/>
                <a:cs typeface="Arial"/>
              </a:rPr>
              <a:t>Private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0683" y="7031904"/>
            <a:ext cx="242951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leasure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yachts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small craft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dirty="0" sz="9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engaged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0683" y="7190678"/>
            <a:ext cx="252285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trade, are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usually subjected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initial,</a:t>
            </a:r>
            <a:r>
              <a:rPr dirty="0" sz="9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4349" y="6894690"/>
            <a:ext cx="2339975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 spc="-12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Intermediat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renewa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survey.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272" y="7653010"/>
            <a:ext cx="2604770" cy="34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Pleasure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yachts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irrespective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size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subject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MARPOL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Convention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requirements.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9272" y="8129336"/>
            <a:ext cx="2753360" cy="34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issue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appropriate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following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successful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initial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 renewal</a:t>
            </a:r>
            <a:r>
              <a:rPr dirty="0" sz="9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survey.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11300" y="6392603"/>
            <a:ext cx="18357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>
                <a:solidFill>
                  <a:srgbClr val="292D31"/>
                </a:solidFill>
                <a:latin typeface="Arial"/>
                <a:cs typeface="Arial"/>
              </a:rPr>
              <a:t>?</a:t>
            </a:r>
            <a:r>
              <a:rPr dirty="0" sz="3600" spc="-165">
                <a:solidFill>
                  <a:srgbClr val="292D31"/>
                </a:solidFill>
                <a:latin typeface="Arial"/>
                <a:cs typeface="Arial"/>
              </a:rPr>
              <a:t> </a:t>
            </a:r>
            <a:r>
              <a:rPr dirty="0" sz="2200" spc="-4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11302" y="7031904"/>
            <a:ext cx="260731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nspection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scheme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95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Yachts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11302" y="7190678"/>
            <a:ext cx="253428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dirty="0" sz="950" spc="45">
                <a:solidFill>
                  <a:srgbClr val="231F20"/>
                </a:solidFill>
                <a:latin typeface="Arial"/>
                <a:cs typeface="Arial"/>
              </a:rPr>
              <a:t>24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meters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engaged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trade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embraces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52302" y="6894690"/>
            <a:ext cx="2739390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associate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issu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7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Load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11283" y="7494234"/>
            <a:ext cx="2810510" cy="34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Line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certificate,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Safety Construction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MARPOL  certificates,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applicable.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11283" y="7970560"/>
            <a:ext cx="2689225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Codes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Practice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enforced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each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delegating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Flag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Administration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checked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verified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compliance during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inspections.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11283" y="8605662"/>
            <a:ext cx="2755900" cy="34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issue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appropriate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following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successful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initial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 renewal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survey.</a:t>
            </a:r>
            <a:endParaRPr sz="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5682" y="2408266"/>
            <a:ext cx="5795645" cy="279209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Managing </a:t>
            </a:r>
            <a:r>
              <a:rPr dirty="0" sz="1200" spc="-45" b="1">
                <a:solidFill>
                  <a:srgbClr val="231F20"/>
                </a:solidFill>
                <a:latin typeface="Arial"/>
                <a:cs typeface="Arial"/>
              </a:rPr>
              <a:t>Yachts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requirements,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requires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 knowledgeable 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partner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capabilities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highest standards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survey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inspection.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5875" marR="3595370">
              <a:lnSpc>
                <a:spcPct val="109700"/>
              </a:lnSpc>
              <a:spcBef>
                <a:spcPts val="109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offers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inspection and  certification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yachts 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(private </a:t>
            </a:r>
            <a:r>
              <a:rPr dirty="0" sz="950" spc="45">
                <a:solidFill>
                  <a:srgbClr val="231F20"/>
                </a:solidFill>
                <a:latin typeface="Arial"/>
                <a:cs typeface="Arial"/>
              </a:rPr>
              <a:t>and/or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engaged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trade)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required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verify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applicable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classification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certification.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5875" marR="3552190">
              <a:lnSpc>
                <a:spcPct val="109700"/>
              </a:lnSpc>
              <a:spcBef>
                <a:spcPts val="5"/>
              </a:spcBef>
            </a:pP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offers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comprehensive  advisory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service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builders,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designers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and owners </a:t>
            </a:r>
            <a:r>
              <a:rPr dirty="0" sz="950" spc="4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950" spc="-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yachts under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construction.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Arial"/>
              <a:cs typeface="Arial"/>
            </a:endParaRPr>
          </a:p>
          <a:p>
            <a:pPr marL="15875" marR="3667760">
              <a:lnSpc>
                <a:spcPct val="109700"/>
              </a:lnSpc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service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extends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cover 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extensive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vessel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conversion projects</a:t>
            </a:r>
            <a:r>
              <a:rPr dirty="0" sz="950" spc="-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meet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desired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dirty="0" sz="95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needs.</a:t>
            </a:r>
            <a:endParaRPr sz="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9330" y="5333151"/>
            <a:ext cx="2243455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4130">
              <a:lnSpc>
                <a:spcPct val="109700"/>
              </a:lnSpc>
              <a:spcBef>
                <a:spcPts val="100"/>
              </a:spcBef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expanded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active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certified yachts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register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pin-point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developed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dexterities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skills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specialised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yacht</a:t>
            </a:r>
            <a:r>
              <a:rPr dirty="0" sz="95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segment.</a:t>
            </a:r>
            <a:endParaRPr sz="9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22002" y="3116999"/>
            <a:ext cx="3545992" cy="3060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318848" y="5384252"/>
            <a:ext cx="38227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525">
                <a:solidFill>
                  <a:srgbClr val="FFFFFF"/>
                </a:solidFill>
                <a:latin typeface="Arial"/>
                <a:cs typeface="Arial"/>
              </a:rPr>
              <a:t>K</a:t>
            </a:r>
            <a:endParaRPr sz="5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67282" y="5771116"/>
            <a:ext cx="1948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 b="1">
                <a:solidFill>
                  <a:srgbClr val="231F20"/>
                </a:solidFill>
                <a:latin typeface="Arial"/>
                <a:cs typeface="Arial"/>
              </a:rPr>
              <a:t>Yachts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valuable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 assets.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28847" y="1159201"/>
            <a:ext cx="1080135" cy="533400"/>
          </a:xfrm>
          <a:custGeom>
            <a:avLst/>
            <a:gdLst/>
            <a:ahLst/>
            <a:cxnLst/>
            <a:rect l="l" t="t" r="r" b="b"/>
            <a:pathLst>
              <a:path w="1080134" h="533400">
                <a:moveTo>
                  <a:pt x="539953" y="0"/>
                </a:moveTo>
                <a:lnTo>
                  <a:pt x="491193" y="2171"/>
                </a:lnTo>
                <a:lnTo>
                  <a:pt x="443647" y="8562"/>
                </a:lnTo>
                <a:lnTo>
                  <a:pt x="397503" y="18986"/>
                </a:lnTo>
                <a:lnTo>
                  <a:pt x="352946" y="33257"/>
                </a:lnTo>
                <a:lnTo>
                  <a:pt x="310163" y="51189"/>
                </a:lnTo>
                <a:lnTo>
                  <a:pt x="269338" y="72596"/>
                </a:lnTo>
                <a:lnTo>
                  <a:pt x="230659" y="97292"/>
                </a:lnTo>
                <a:lnTo>
                  <a:pt x="194312" y="125091"/>
                </a:lnTo>
                <a:lnTo>
                  <a:pt x="160481" y="155806"/>
                </a:lnTo>
                <a:lnTo>
                  <a:pt x="129355" y="189253"/>
                </a:lnTo>
                <a:lnTo>
                  <a:pt x="101118" y="225244"/>
                </a:lnTo>
                <a:lnTo>
                  <a:pt x="75957" y="263593"/>
                </a:lnTo>
                <a:lnTo>
                  <a:pt x="54057" y="304115"/>
                </a:lnTo>
                <a:lnTo>
                  <a:pt x="35606" y="346624"/>
                </a:lnTo>
                <a:lnTo>
                  <a:pt x="20788" y="390933"/>
                </a:lnTo>
                <a:lnTo>
                  <a:pt x="9791" y="436857"/>
                </a:lnTo>
                <a:lnTo>
                  <a:pt x="2799" y="484208"/>
                </a:lnTo>
                <a:lnTo>
                  <a:pt x="0" y="532803"/>
                </a:lnTo>
                <a:lnTo>
                  <a:pt x="98971" y="532803"/>
                </a:lnTo>
                <a:lnTo>
                  <a:pt x="102656" y="479575"/>
                </a:lnTo>
                <a:lnTo>
                  <a:pt x="112580" y="428316"/>
                </a:lnTo>
                <a:lnTo>
                  <a:pt x="128357" y="379409"/>
                </a:lnTo>
                <a:lnTo>
                  <a:pt x="149602" y="333239"/>
                </a:lnTo>
                <a:lnTo>
                  <a:pt x="175931" y="290190"/>
                </a:lnTo>
                <a:lnTo>
                  <a:pt x="206959" y="250647"/>
                </a:lnTo>
                <a:lnTo>
                  <a:pt x="206959" y="212407"/>
                </a:lnTo>
                <a:lnTo>
                  <a:pt x="245198" y="212407"/>
                </a:lnTo>
                <a:lnTo>
                  <a:pt x="285202" y="181065"/>
                </a:lnTo>
                <a:lnTo>
                  <a:pt x="328784" y="154527"/>
                </a:lnTo>
                <a:lnTo>
                  <a:pt x="375548" y="133192"/>
                </a:lnTo>
                <a:lnTo>
                  <a:pt x="425095" y="117459"/>
                </a:lnTo>
                <a:lnTo>
                  <a:pt x="477028" y="107726"/>
                </a:lnTo>
                <a:lnTo>
                  <a:pt x="530948" y="104394"/>
                </a:lnTo>
                <a:lnTo>
                  <a:pt x="858532" y="104394"/>
                </a:lnTo>
                <a:lnTo>
                  <a:pt x="849246" y="97292"/>
                </a:lnTo>
                <a:lnTo>
                  <a:pt x="810567" y="72596"/>
                </a:lnTo>
                <a:lnTo>
                  <a:pt x="769743" y="51189"/>
                </a:lnTo>
                <a:lnTo>
                  <a:pt x="726959" y="33257"/>
                </a:lnTo>
                <a:lnTo>
                  <a:pt x="682402" y="18986"/>
                </a:lnTo>
                <a:lnTo>
                  <a:pt x="636258" y="8562"/>
                </a:lnTo>
                <a:lnTo>
                  <a:pt x="588713" y="2171"/>
                </a:lnTo>
                <a:lnTo>
                  <a:pt x="539953" y="0"/>
                </a:lnTo>
                <a:close/>
              </a:path>
              <a:path w="1080134" h="533400">
                <a:moveTo>
                  <a:pt x="858532" y="104394"/>
                </a:moveTo>
                <a:lnTo>
                  <a:pt x="530948" y="104394"/>
                </a:lnTo>
                <a:lnTo>
                  <a:pt x="584874" y="107726"/>
                </a:lnTo>
                <a:lnTo>
                  <a:pt x="636810" y="117459"/>
                </a:lnTo>
                <a:lnTo>
                  <a:pt x="686358" y="133192"/>
                </a:lnTo>
                <a:lnTo>
                  <a:pt x="733121" y="154527"/>
                </a:lnTo>
                <a:lnTo>
                  <a:pt x="776700" y="181065"/>
                </a:lnTo>
                <a:lnTo>
                  <a:pt x="816698" y="212407"/>
                </a:lnTo>
                <a:lnTo>
                  <a:pt x="854951" y="212407"/>
                </a:lnTo>
                <a:lnTo>
                  <a:pt x="854951" y="250647"/>
                </a:lnTo>
                <a:lnTo>
                  <a:pt x="885974" y="290190"/>
                </a:lnTo>
                <a:lnTo>
                  <a:pt x="912302" y="333239"/>
                </a:lnTo>
                <a:lnTo>
                  <a:pt x="933548" y="379409"/>
                </a:lnTo>
                <a:lnTo>
                  <a:pt x="949327" y="428316"/>
                </a:lnTo>
                <a:lnTo>
                  <a:pt x="959252" y="479575"/>
                </a:lnTo>
                <a:lnTo>
                  <a:pt x="962939" y="532803"/>
                </a:lnTo>
                <a:lnTo>
                  <a:pt x="1079906" y="532803"/>
                </a:lnTo>
                <a:lnTo>
                  <a:pt x="1077106" y="484208"/>
                </a:lnTo>
                <a:lnTo>
                  <a:pt x="1070115" y="436857"/>
                </a:lnTo>
                <a:lnTo>
                  <a:pt x="1059117" y="390933"/>
                </a:lnTo>
                <a:lnTo>
                  <a:pt x="1044300" y="346624"/>
                </a:lnTo>
                <a:lnTo>
                  <a:pt x="1025848" y="304115"/>
                </a:lnTo>
                <a:lnTo>
                  <a:pt x="1003949" y="263593"/>
                </a:lnTo>
                <a:lnTo>
                  <a:pt x="978787" y="225244"/>
                </a:lnTo>
                <a:lnTo>
                  <a:pt x="950550" y="189253"/>
                </a:lnTo>
                <a:lnTo>
                  <a:pt x="919424" y="155806"/>
                </a:lnTo>
                <a:lnTo>
                  <a:pt x="885594" y="125091"/>
                </a:lnTo>
                <a:lnTo>
                  <a:pt x="858532" y="104394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428805" y="1263599"/>
            <a:ext cx="1079995" cy="975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635802" y="1371600"/>
            <a:ext cx="38239" cy="382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245542" y="1371600"/>
            <a:ext cx="38265" cy="382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635802" y="1981352"/>
            <a:ext cx="38239" cy="382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245542" y="1981352"/>
            <a:ext cx="38265" cy="382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635802" y="1371600"/>
            <a:ext cx="178866" cy="172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105601" y="1371600"/>
            <a:ext cx="178206" cy="1716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635802" y="1857425"/>
            <a:ext cx="156552" cy="162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127902" y="1858797"/>
            <a:ext cx="155905" cy="1608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635802" y="1371600"/>
            <a:ext cx="648004" cy="3242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635802" y="1695526"/>
            <a:ext cx="648004" cy="3240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76845"/>
            <a:ext cx="7559992" cy="4269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346014"/>
            <a:ext cx="7559992" cy="178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7125179"/>
            <a:ext cx="7559992" cy="1786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8907488"/>
            <a:ext cx="7559992" cy="17845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53655" y="4798707"/>
            <a:ext cx="6337" cy="5473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1997" y="9941407"/>
            <a:ext cx="251993" cy="2159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72371" y="9963316"/>
            <a:ext cx="914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5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24356" y="10000056"/>
            <a:ext cx="574255" cy="80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234372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0299" y="5999212"/>
            <a:ext cx="127825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50">
                <a:solidFill>
                  <a:srgbClr val="231F20"/>
                </a:solidFill>
                <a:latin typeface="Arial"/>
                <a:cs typeface="Arial"/>
              </a:rPr>
              <a:t>mission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0299" y="6707067"/>
            <a:ext cx="2383790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property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sea,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quality,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sustainability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immense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responsibility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environmental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protection compose the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foundation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corporate</a:t>
            </a:r>
            <a:r>
              <a:rPr dirty="0" sz="95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mission.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0299" y="7500943"/>
            <a:ext cx="2727960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INSB’s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loyalty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operational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eminent 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we work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identify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manage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potential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risks 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achieve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improved ship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compliance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throughout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vessels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demanding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lifecycle.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0299" y="8294820"/>
            <a:ext cx="2542540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conscious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operationally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sound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vessels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perform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best in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uninterrupted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manner.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0299" y="8929922"/>
            <a:ext cx="2617470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Thus,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strive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vessels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continued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technical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integrity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fleet optimization by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950" spc="55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regular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 program and technical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assessments.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12442" y="7019728"/>
            <a:ext cx="8667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dirty="0" sz="1200" spc="-1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do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04060" y="7653255"/>
            <a:ext cx="8337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r>
              <a:rPr dirty="0" sz="1200" spc="-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Entry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31297" y="6913347"/>
            <a:ext cx="432003" cy="4320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969021" y="6971265"/>
            <a:ext cx="1568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33405" y="7546962"/>
            <a:ext cx="431990" cy="4319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967495" y="7604866"/>
            <a:ext cx="1638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5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31827" y="8317528"/>
            <a:ext cx="97916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5" b="1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12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Building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33405" y="8211146"/>
            <a:ext cx="431990" cy="4320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966378" y="8269066"/>
            <a:ext cx="1663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5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03999" y="8865778"/>
            <a:ext cx="1000760" cy="3987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Classification 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Features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33405" y="8836647"/>
            <a:ext cx="431990" cy="4320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966991" y="8914826"/>
            <a:ext cx="1606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75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90178" y="7235200"/>
            <a:ext cx="972819" cy="3987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Management 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Systems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606796" y="7207872"/>
            <a:ext cx="431990" cy="4320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5708291" y="7265788"/>
            <a:ext cx="2247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5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08177" y="8621729"/>
            <a:ext cx="720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Locations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641937" y="8515350"/>
            <a:ext cx="432003" cy="4320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5702971" y="8573265"/>
            <a:ext cx="3054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90178" y="7962028"/>
            <a:ext cx="6419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5" b="1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achting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619584" y="7861351"/>
            <a:ext cx="431990" cy="4320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5718845" y="7919267"/>
            <a:ext cx="229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72442" y="6669185"/>
            <a:ext cx="10915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Authorizations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601842" y="6576301"/>
            <a:ext cx="431990" cy="4320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5707247" y="6627476"/>
            <a:ext cx="2171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4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83018" y="4800600"/>
            <a:ext cx="1079957" cy="10800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82002" y="4905006"/>
            <a:ext cx="863993" cy="86400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99755" y="5013007"/>
            <a:ext cx="38239" cy="382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59801" y="5013007"/>
            <a:ext cx="178193" cy="1716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90003" y="5013007"/>
            <a:ext cx="38239" cy="382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90003" y="5013007"/>
            <a:ext cx="178866" cy="17297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90003" y="5622747"/>
            <a:ext cx="38252" cy="3826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90003" y="5498833"/>
            <a:ext cx="156565" cy="16217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99742" y="5622747"/>
            <a:ext cx="38252" cy="3826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82089" y="5500192"/>
            <a:ext cx="155905" cy="1608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90003" y="5013007"/>
            <a:ext cx="647992" cy="32421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90003" y="5336927"/>
            <a:ext cx="647992" cy="3240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9200"/>
            <a:ext cx="7559992" cy="411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765" y="5602947"/>
            <a:ext cx="7550238" cy="4270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920135" y="5116779"/>
            <a:ext cx="19875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50">
                <a:solidFill>
                  <a:srgbClr val="7F8284"/>
                </a:solidFill>
                <a:latin typeface="Arial"/>
                <a:cs typeface="Arial"/>
              </a:rPr>
              <a:t>main</a:t>
            </a:r>
            <a:r>
              <a:rPr dirty="0" sz="3000" spc="-220">
                <a:solidFill>
                  <a:srgbClr val="7F8284"/>
                </a:solidFill>
                <a:latin typeface="Arial"/>
                <a:cs typeface="Arial"/>
              </a:rPr>
              <a:t> </a:t>
            </a:r>
            <a:r>
              <a:rPr dirty="0" sz="3000" spc="-35">
                <a:solidFill>
                  <a:srgbClr val="7F8284"/>
                </a:solidFill>
                <a:latin typeface="Arial"/>
                <a:cs typeface="Arial"/>
              </a:rPr>
              <a:t>offices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99298" y="6883953"/>
            <a:ext cx="156781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MEA</a:t>
            </a:r>
            <a:r>
              <a:rPr dirty="0" sz="800" spc="-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 b="1">
                <a:solidFill>
                  <a:srgbClr val="231F20"/>
                </a:solidFill>
                <a:latin typeface="Arial"/>
                <a:cs typeface="Arial"/>
              </a:rPr>
              <a:t>SAL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Zalka,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Main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Road.,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White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Building 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1st 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Floor,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Beirut </a:t>
            </a:r>
            <a:r>
              <a:rPr dirty="0" sz="800" spc="-11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Lebanon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+961 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4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710246,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715928,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712941</a:t>
            </a:r>
            <a:endParaRPr sz="800">
              <a:latin typeface="Arial"/>
              <a:cs typeface="Arial"/>
            </a:endParaRPr>
          </a:p>
          <a:p>
            <a:pPr marL="12700" marR="462915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admin@insb-mea.com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W: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  <a:hlinkClick r:id="rId5"/>
              </a:rPr>
              <a:t>www.insb-mea.com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1997" y="9941394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2006" y="0"/>
                </a:moveTo>
                <a:lnTo>
                  <a:pt x="0" y="0"/>
                </a:lnTo>
                <a:lnTo>
                  <a:pt x="0" y="216001"/>
                </a:lnTo>
                <a:lnTo>
                  <a:pt x="252006" y="216001"/>
                </a:lnTo>
                <a:lnTo>
                  <a:pt x="252006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52300" y="9389085"/>
            <a:ext cx="6455410" cy="7372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ADDITIONAL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SERVICE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LOCATIONS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Australia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Bangladesh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Canada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China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Denmark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Ecuador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Egypt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France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Ghana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Italy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Japan |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Jordan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Kenya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Korea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Madagascar 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Singapore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South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Africa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Spain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Sudan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Syria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Taiwan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Togo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Tunisia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UAE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Venezuela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tabLst>
                <a:tab pos="494665" algn="l"/>
              </a:tabLst>
            </a:pPr>
            <a:r>
              <a:rPr dirty="0" sz="900" spc="75" b="1">
                <a:solidFill>
                  <a:srgbClr val="FFFFFF"/>
                </a:solidFill>
                <a:latin typeface="Arial"/>
                <a:cs typeface="Arial"/>
              </a:rPr>
              <a:t>20	</a:t>
            </a:r>
            <a:r>
              <a:rPr dirty="0" baseline="6172" sz="135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baseline="6172" sz="1350" spc="-3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baseline="6172" sz="1350" spc="7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baseline="6172" sz="13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9302" y="1352118"/>
            <a:ext cx="211074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90" b="0">
                <a:solidFill>
                  <a:srgbClr val="E5A812"/>
                </a:solidFill>
                <a:latin typeface="Arial"/>
                <a:cs typeface="Arial"/>
              </a:rPr>
              <a:t>Locations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299" y="2832958"/>
            <a:ext cx="487680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 spc="135">
                <a:solidFill>
                  <a:srgbClr val="231F20"/>
                </a:solidFill>
                <a:latin typeface="Arial"/>
                <a:cs typeface="Arial"/>
              </a:rPr>
              <a:t>O</a:t>
            </a:r>
            <a:endParaRPr sz="4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2954" y="2943490"/>
            <a:ext cx="2396490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ur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understanding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expectations,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region’s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condi-  tions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prevailing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regulations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antici-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282" y="3433811"/>
            <a:ext cx="208026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pate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reliable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maritime</a:t>
            </a:r>
            <a:r>
              <a:rPr dirty="0" sz="9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partner.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9282" y="3737366"/>
            <a:ext cx="2906395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positioned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closely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monitor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developments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industry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local markets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expanding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local presence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points.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9282" y="4372467"/>
            <a:ext cx="2869565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Building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INSB’s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marine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competence, experience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presence,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add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value </a:t>
            </a:r>
            <a:r>
              <a:rPr dirty="0" sz="950" spc="40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your business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almost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anywhere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the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world.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83264" y="2928769"/>
            <a:ext cx="2697480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early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stages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building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systematic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 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certification,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know-how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resources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makes sense </a:t>
            </a:r>
            <a:r>
              <a:rPr dirty="0" sz="950" spc="40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company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9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vessels.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83264" y="3722646"/>
            <a:ext cx="2635250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committed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professionals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provide decisive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assistance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critical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design 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phase,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during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construction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throughout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entire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95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fleet.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9949" y="2165263"/>
            <a:ext cx="5887085" cy="5892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Headquartered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Piraeus,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Greece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backed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expanding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regional 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offices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field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survey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stations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major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ports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worldwide,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contact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really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25" b="1">
                <a:solidFill>
                  <a:srgbClr val="231F20"/>
                </a:solidFill>
                <a:latin typeface="Arial"/>
                <a:cs typeface="Arial"/>
              </a:rPr>
              <a:t>24|7|365.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13722" y="5946480"/>
            <a:ext cx="1647825" cy="1000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AMERICAS- 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LATIN</a:t>
            </a:r>
            <a:r>
              <a:rPr dirty="0" sz="800" spc="-1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AMERICA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Ricardo </a:t>
            </a:r>
            <a:r>
              <a:rPr dirty="0" sz="800" spc="-130">
                <a:solidFill>
                  <a:srgbClr val="231F20"/>
                </a:solidFill>
                <a:latin typeface="Arial"/>
                <a:cs typeface="Arial"/>
              </a:rPr>
              <a:t>J.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Alfaro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Avenue,</a:t>
            </a:r>
            <a:endParaRPr sz="800">
              <a:latin typeface="Arial"/>
              <a:cs typeface="Arial"/>
            </a:endParaRPr>
          </a:p>
          <a:p>
            <a:pPr marL="12700" marR="132080">
              <a:lnSpc>
                <a:spcPct val="100000"/>
              </a:lnSpc>
            </a:pP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El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Dorado, 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16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West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Street,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Office </a:t>
            </a:r>
            <a:r>
              <a:rPr dirty="0" sz="800" spc="-110">
                <a:solidFill>
                  <a:srgbClr val="231F20"/>
                </a:solidFill>
                <a:latin typeface="Arial"/>
                <a:cs typeface="Arial"/>
              </a:rPr>
              <a:t>16, 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Po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25">
                <a:solidFill>
                  <a:srgbClr val="231F20"/>
                </a:solidFill>
                <a:latin typeface="Arial"/>
                <a:cs typeface="Arial"/>
              </a:rPr>
              <a:t>0830-00968,</a:t>
            </a:r>
            <a:endParaRPr sz="800">
              <a:latin typeface="Arial"/>
              <a:cs typeface="Arial"/>
            </a:endParaRPr>
          </a:p>
          <a:p>
            <a:pPr marL="12700" marR="686435">
              <a:lnSpc>
                <a:spcPct val="100000"/>
              </a:lnSpc>
            </a:pP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Panama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City,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Panama 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+507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279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1474</a:t>
            </a:r>
            <a:endParaRPr sz="800">
              <a:latin typeface="Arial"/>
              <a:cs typeface="Arial"/>
            </a:endParaRPr>
          </a:p>
          <a:p>
            <a:pPr marL="106680" marR="259079" indent="-94615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6"/>
              </a:rPr>
              <a:t>americas@insbamericas.com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  <a:hlinkClick r:id="rId7"/>
              </a:rPr>
              <a:t>latintech@insbamericas.com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99337" y="5935202"/>
            <a:ext cx="165481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800" spc="-60" b="1">
                <a:solidFill>
                  <a:srgbClr val="231F20"/>
                </a:solidFill>
                <a:latin typeface="Arial"/>
                <a:cs typeface="Arial"/>
              </a:rPr>
              <a:t>BULGARIA</a:t>
            </a:r>
            <a:r>
              <a:rPr dirty="0" sz="800" spc="-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5" b="1">
                <a:solidFill>
                  <a:srgbClr val="231F20"/>
                </a:solidFill>
                <a:latin typeface="Arial"/>
                <a:cs typeface="Arial"/>
              </a:rPr>
              <a:t>LTD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225">
                <a:solidFill>
                  <a:srgbClr val="231F20"/>
                </a:solidFill>
                <a:latin typeface="Arial"/>
                <a:cs typeface="Arial"/>
              </a:rPr>
              <a:t>11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Vazrazhdane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Street,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Bourgas </a:t>
            </a:r>
            <a:r>
              <a:rPr dirty="0" sz="800" spc="30">
                <a:solidFill>
                  <a:srgbClr val="231F20"/>
                </a:solidFill>
                <a:latin typeface="Arial"/>
                <a:cs typeface="Arial"/>
              </a:rPr>
              <a:t>8000, 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Bulgaria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+359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56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879040,879050</a:t>
            </a:r>
            <a:endParaRPr sz="800">
              <a:latin typeface="Arial"/>
              <a:cs typeface="Arial"/>
            </a:endParaRPr>
          </a:p>
          <a:p>
            <a:pPr marL="12700" marR="52705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  <a:hlinkClick r:id="rId8"/>
              </a:rPr>
              <a:t>office@insb-bulgaria.com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website: 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W: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9"/>
              </a:rPr>
              <a:t>www.insb-bulgaria.com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2700" y="6258598"/>
            <a:ext cx="2108200" cy="109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000" spc="-50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INSB </a:t>
            </a:r>
            <a:r>
              <a:rPr dirty="0" u="heavy" sz="1000" spc="-35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HEAD</a:t>
            </a:r>
            <a:r>
              <a:rPr dirty="0" u="heavy" sz="1000" spc="-95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000" spc="-75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OFFICE:</a:t>
            </a:r>
            <a:endParaRPr sz="1000">
              <a:latin typeface="Arial"/>
              <a:cs typeface="Arial"/>
            </a:endParaRPr>
          </a:p>
          <a:p>
            <a:pPr marL="12700" marR="385445">
              <a:lnSpc>
                <a:spcPct val="100000"/>
              </a:lnSpc>
            </a:pP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8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Kantharou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Sachtouri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185</a:t>
            </a:r>
            <a:r>
              <a:rPr dirty="0" sz="1000" spc="-1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37,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Piraeus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Greece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+30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210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4184172,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4532529,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4537993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F: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+30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210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4184282</a:t>
            </a:r>
            <a:endParaRPr sz="1000">
              <a:latin typeface="Arial"/>
              <a:cs typeface="Arial"/>
            </a:endParaRPr>
          </a:p>
          <a:p>
            <a:pPr marL="12700" marR="1276985">
              <a:lnSpc>
                <a:spcPct val="100000"/>
              </a:lnSpc>
            </a:pP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E: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  <a:hlinkClick r:id="rId10"/>
              </a:rPr>
              <a:t>insb@hol.gr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W: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  <a:hlinkClick r:id="rId11"/>
              </a:rPr>
              <a:t>www.insb.gr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12901" y="7114667"/>
            <a:ext cx="149288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8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ARGENTINA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277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Peru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Str,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3rd Floor-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Dept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"2" 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(C1067AEE)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Ciudad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Autonoma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De 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Buenos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Aires,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Argentina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+54 </a:t>
            </a:r>
            <a:r>
              <a:rPr dirty="0" sz="800" spc="-225">
                <a:solidFill>
                  <a:srgbClr val="231F20"/>
                </a:solidFill>
                <a:latin typeface="Arial"/>
                <a:cs typeface="Arial"/>
              </a:rPr>
              <a:t>11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5235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5423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  <a:hlinkClick r:id="rId12"/>
              </a:rPr>
              <a:t>issb@issb-ar.com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99288" y="8555863"/>
            <a:ext cx="170878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800" spc="-60" b="1">
                <a:solidFill>
                  <a:srgbClr val="231F20"/>
                </a:solidFill>
                <a:latin typeface="Arial"/>
                <a:cs typeface="Arial"/>
              </a:rPr>
              <a:t> CYPRUS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143,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Spyrou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Kyprianou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Avenue, 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Chrysanthou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Business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Center </a:t>
            </a:r>
            <a:r>
              <a:rPr dirty="0" sz="800" spc="15">
                <a:solidFill>
                  <a:srgbClr val="231F20"/>
                </a:solidFill>
                <a:latin typeface="Arial"/>
                <a:cs typeface="Arial"/>
              </a:rPr>
              <a:t>3083 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Limassol,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P.O.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Box 56889-3310, Cyprus 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+357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25 </a:t>
            </a:r>
            <a:r>
              <a:rPr dirty="0" sz="800" spc="20">
                <a:solidFill>
                  <a:srgbClr val="231F20"/>
                </a:solidFill>
                <a:latin typeface="Arial"/>
                <a:cs typeface="Arial"/>
              </a:rPr>
              <a:t>004555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  <a:hlinkClick r:id="rId13"/>
              </a:rPr>
              <a:t>info@insb-cy.com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12901" y="8038515"/>
            <a:ext cx="141287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8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 b="1">
                <a:solidFill>
                  <a:srgbClr val="231F20"/>
                </a:solidFill>
                <a:latin typeface="Arial"/>
                <a:cs typeface="Arial"/>
              </a:rPr>
              <a:t>BRASIL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35">
                <a:solidFill>
                  <a:srgbClr val="231F20"/>
                </a:solidFill>
                <a:latin typeface="Arial"/>
                <a:cs typeface="Arial"/>
              </a:rPr>
              <a:t>03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Venezuela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Avenue, </a:t>
            </a:r>
            <a:r>
              <a:rPr dirty="0" sz="800" spc="-114">
                <a:solidFill>
                  <a:srgbClr val="231F20"/>
                </a:solidFill>
                <a:latin typeface="Arial"/>
                <a:cs typeface="Arial"/>
              </a:rPr>
              <a:t>11th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Floor 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Suite </a:t>
            </a:r>
            <a:r>
              <a:rPr dirty="0" sz="800" spc="-204">
                <a:solidFill>
                  <a:srgbClr val="231F20"/>
                </a:solidFill>
                <a:latin typeface="Arial"/>
                <a:cs typeface="Arial"/>
              </a:rPr>
              <a:t>1111,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Saude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(20081-311),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Rio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Janeiro,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Brasil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+55 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21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2253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4918,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2233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3353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insb.bra@sascgroup.com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99288" y="7739710"/>
            <a:ext cx="129286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8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 b="1">
                <a:solidFill>
                  <a:srgbClr val="231F20"/>
                </a:solidFill>
                <a:latin typeface="Arial"/>
                <a:cs typeface="Arial"/>
              </a:rPr>
              <a:t>CARIBBEAN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30-32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Red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Hills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Road,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Unit</a:t>
            </a:r>
            <a:r>
              <a:rPr dirty="0" sz="80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38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Kingston 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10,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Jamaica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165">
                <a:solidFill>
                  <a:srgbClr val="231F20"/>
                </a:solidFill>
                <a:latin typeface="Arial"/>
                <a:cs typeface="Arial"/>
              </a:rPr>
              <a:t>+1</a:t>
            </a:r>
            <a:r>
              <a:rPr dirty="0" sz="800" spc="-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8764090412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  <a:hlinkClick r:id="rId15"/>
              </a:rPr>
              <a:t>insb.caribbean@gmail.com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688025" y="534606"/>
            <a:ext cx="1080135" cy="534670"/>
          </a:xfrm>
          <a:custGeom>
            <a:avLst/>
            <a:gdLst/>
            <a:ahLst/>
            <a:cxnLst/>
            <a:rect l="l" t="t" r="r" b="b"/>
            <a:pathLst>
              <a:path w="1080134" h="534669">
                <a:moveTo>
                  <a:pt x="539978" y="0"/>
                </a:moveTo>
                <a:lnTo>
                  <a:pt x="491121" y="2180"/>
                </a:lnTo>
                <a:lnTo>
                  <a:pt x="443483" y="8596"/>
                </a:lnTo>
                <a:lnTo>
                  <a:pt x="397253" y="19061"/>
                </a:lnTo>
                <a:lnTo>
                  <a:pt x="352618" y="33388"/>
                </a:lnTo>
                <a:lnTo>
                  <a:pt x="309765" y="51389"/>
                </a:lnTo>
                <a:lnTo>
                  <a:pt x="268880" y="72877"/>
                </a:lnTo>
                <a:lnTo>
                  <a:pt x="230152" y="97665"/>
                </a:lnTo>
                <a:lnTo>
                  <a:pt x="193767" y="125566"/>
                </a:lnTo>
                <a:lnTo>
                  <a:pt x="159913" y="156392"/>
                </a:lnTo>
                <a:lnTo>
                  <a:pt x="128777" y="189957"/>
                </a:lnTo>
                <a:lnTo>
                  <a:pt x="100546" y="226073"/>
                </a:lnTo>
                <a:lnTo>
                  <a:pt x="75407" y="264553"/>
                </a:lnTo>
                <a:lnTo>
                  <a:pt x="53548" y="305209"/>
                </a:lnTo>
                <a:lnTo>
                  <a:pt x="35156" y="347856"/>
                </a:lnTo>
                <a:lnTo>
                  <a:pt x="20418" y="392305"/>
                </a:lnTo>
                <a:lnTo>
                  <a:pt x="9521" y="438369"/>
                </a:lnTo>
                <a:lnTo>
                  <a:pt x="2652" y="485860"/>
                </a:lnTo>
                <a:lnTo>
                  <a:pt x="0" y="534593"/>
                </a:lnTo>
                <a:lnTo>
                  <a:pt x="98983" y="534593"/>
                </a:lnTo>
                <a:lnTo>
                  <a:pt x="102494" y="481020"/>
                </a:lnTo>
                <a:lnTo>
                  <a:pt x="112322" y="429425"/>
                </a:lnTo>
                <a:lnTo>
                  <a:pt x="128074" y="380199"/>
                </a:lnTo>
                <a:lnTo>
                  <a:pt x="149361" y="333734"/>
                </a:lnTo>
                <a:lnTo>
                  <a:pt x="175790" y="290419"/>
                </a:lnTo>
                <a:lnTo>
                  <a:pt x="206971" y="250647"/>
                </a:lnTo>
                <a:lnTo>
                  <a:pt x="206971" y="212394"/>
                </a:lnTo>
                <a:lnTo>
                  <a:pt x="245224" y="212394"/>
                </a:lnTo>
                <a:lnTo>
                  <a:pt x="285227" y="181054"/>
                </a:lnTo>
                <a:lnTo>
                  <a:pt x="328810" y="154518"/>
                </a:lnTo>
                <a:lnTo>
                  <a:pt x="375573" y="133186"/>
                </a:lnTo>
                <a:lnTo>
                  <a:pt x="425121" y="117456"/>
                </a:lnTo>
                <a:lnTo>
                  <a:pt x="477053" y="107725"/>
                </a:lnTo>
                <a:lnTo>
                  <a:pt x="530974" y="104394"/>
                </a:lnTo>
                <a:lnTo>
                  <a:pt x="858575" y="104394"/>
                </a:lnTo>
                <a:lnTo>
                  <a:pt x="849801" y="97665"/>
                </a:lnTo>
                <a:lnTo>
                  <a:pt x="811073" y="72877"/>
                </a:lnTo>
                <a:lnTo>
                  <a:pt x="770189" y="51389"/>
                </a:lnTo>
                <a:lnTo>
                  <a:pt x="727337" y="33388"/>
                </a:lnTo>
                <a:lnTo>
                  <a:pt x="682702" y="19061"/>
                </a:lnTo>
                <a:lnTo>
                  <a:pt x="636472" y="8596"/>
                </a:lnTo>
                <a:lnTo>
                  <a:pt x="588835" y="2180"/>
                </a:lnTo>
                <a:lnTo>
                  <a:pt x="539978" y="0"/>
                </a:lnTo>
                <a:close/>
              </a:path>
              <a:path w="1080134" h="534669">
                <a:moveTo>
                  <a:pt x="858575" y="104394"/>
                </a:moveTo>
                <a:lnTo>
                  <a:pt x="530974" y="104394"/>
                </a:lnTo>
                <a:lnTo>
                  <a:pt x="584894" y="107725"/>
                </a:lnTo>
                <a:lnTo>
                  <a:pt x="636827" y="117456"/>
                </a:lnTo>
                <a:lnTo>
                  <a:pt x="686374" y="133186"/>
                </a:lnTo>
                <a:lnTo>
                  <a:pt x="733138" y="154518"/>
                </a:lnTo>
                <a:lnTo>
                  <a:pt x="776721" y="181054"/>
                </a:lnTo>
                <a:lnTo>
                  <a:pt x="816724" y="212394"/>
                </a:lnTo>
                <a:lnTo>
                  <a:pt x="854976" y="212394"/>
                </a:lnTo>
                <a:lnTo>
                  <a:pt x="854976" y="250647"/>
                </a:lnTo>
                <a:lnTo>
                  <a:pt x="886158" y="290419"/>
                </a:lnTo>
                <a:lnTo>
                  <a:pt x="912590" y="333734"/>
                </a:lnTo>
                <a:lnTo>
                  <a:pt x="933880" y="380199"/>
                </a:lnTo>
                <a:lnTo>
                  <a:pt x="949635" y="429425"/>
                </a:lnTo>
                <a:lnTo>
                  <a:pt x="959465" y="481020"/>
                </a:lnTo>
                <a:lnTo>
                  <a:pt x="962977" y="534593"/>
                </a:lnTo>
                <a:lnTo>
                  <a:pt x="1079957" y="534593"/>
                </a:lnTo>
                <a:lnTo>
                  <a:pt x="1077302" y="485860"/>
                </a:lnTo>
                <a:lnTo>
                  <a:pt x="1070432" y="438369"/>
                </a:lnTo>
                <a:lnTo>
                  <a:pt x="1059534" y="392305"/>
                </a:lnTo>
                <a:lnTo>
                  <a:pt x="1044795" y="347856"/>
                </a:lnTo>
                <a:lnTo>
                  <a:pt x="1026402" y="305209"/>
                </a:lnTo>
                <a:lnTo>
                  <a:pt x="1004543" y="264553"/>
                </a:lnTo>
                <a:lnTo>
                  <a:pt x="979405" y="226073"/>
                </a:lnTo>
                <a:lnTo>
                  <a:pt x="951174" y="189957"/>
                </a:lnTo>
                <a:lnTo>
                  <a:pt x="920038" y="156392"/>
                </a:lnTo>
                <a:lnTo>
                  <a:pt x="886185" y="125566"/>
                </a:lnTo>
                <a:lnTo>
                  <a:pt x="858575" y="104394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687999" y="639013"/>
            <a:ext cx="1079995" cy="9755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894997" y="747001"/>
            <a:ext cx="38252" cy="382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504749" y="747001"/>
            <a:ext cx="38252" cy="382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894997" y="1356741"/>
            <a:ext cx="38252" cy="3826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504749" y="1356741"/>
            <a:ext cx="38252" cy="3826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894997" y="747001"/>
            <a:ext cx="178866" cy="1729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364795" y="747001"/>
            <a:ext cx="178206" cy="17161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94997" y="1232814"/>
            <a:ext cx="156565" cy="1621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387096" y="1234198"/>
            <a:ext cx="155905" cy="16080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894997" y="747001"/>
            <a:ext cx="648004" cy="32423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894997" y="1070931"/>
            <a:ext cx="648004" cy="32407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2527" y="535127"/>
            <a:ext cx="5680430" cy="50678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602960"/>
            <a:ext cx="6602958" cy="4270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22527" y="5602947"/>
            <a:ext cx="4372025" cy="1745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90553" y="5602960"/>
            <a:ext cx="1312405" cy="3051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2527" y="7344461"/>
            <a:ext cx="4372025" cy="17432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290553" y="8650884"/>
            <a:ext cx="1312405" cy="4368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35993" y="9389085"/>
            <a:ext cx="5488940" cy="3302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7145">
              <a:lnSpc>
                <a:spcPct val="100000"/>
              </a:lnSpc>
              <a:spcBef>
                <a:spcPts val="34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ADDITIONAL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SERVICE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LOCATIONS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Monaco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Montenegro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Morocco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Norway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Pakistan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Portugal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Romania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Russia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Saudi Arabia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Senegal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|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Slovenia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4299" y="6883953"/>
            <a:ext cx="156464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800" spc="-45" b="1">
                <a:solidFill>
                  <a:srgbClr val="231F20"/>
                </a:solidFill>
                <a:latin typeface="Arial"/>
                <a:cs typeface="Arial"/>
              </a:rPr>
              <a:t>NIGERIA</a:t>
            </a:r>
            <a:r>
              <a:rPr dirty="0" sz="800" spc="-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5" b="1">
                <a:solidFill>
                  <a:srgbClr val="231F20"/>
                </a:solidFill>
                <a:latin typeface="Arial"/>
                <a:cs typeface="Arial"/>
              </a:rPr>
              <a:t>LTD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20">
                <a:solidFill>
                  <a:srgbClr val="231F20"/>
                </a:solidFill>
                <a:latin typeface="Arial"/>
                <a:cs typeface="Arial"/>
              </a:rPr>
              <a:t>8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Liverpool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Road,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Gra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Apapa,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Lagos, 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Nigeria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+234 </a:t>
            </a:r>
            <a:r>
              <a:rPr dirty="0" sz="800" spc="-225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7367265 </a:t>
            </a:r>
            <a:r>
              <a:rPr dirty="0" sz="800" spc="-11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7741189</a:t>
            </a:r>
            <a:endParaRPr sz="800">
              <a:latin typeface="Arial"/>
              <a:cs typeface="Arial"/>
            </a:endParaRPr>
          </a:p>
          <a:p>
            <a:pPr marL="12700" marR="3429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  <a:hlinkClick r:id="rId8"/>
              </a:rPr>
              <a:t>survey@insb-nigeria.com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W: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9"/>
              </a:rPr>
              <a:t>www.insb-nigeria.com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16001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576546" y="9963316"/>
            <a:ext cx="1320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 b="1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74280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31301" y="509042"/>
            <a:ext cx="2663190" cy="1329055"/>
          </a:xfrm>
          <a:prstGeom prst="rect"/>
        </p:spPr>
        <p:txBody>
          <a:bodyPr wrap="square" lIns="0" tIns="54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4000" spc="-95" b="0">
                <a:solidFill>
                  <a:srgbClr val="E5A812"/>
                </a:solidFill>
                <a:latin typeface="Arial"/>
                <a:cs typeface="Arial"/>
              </a:rPr>
              <a:t>together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4000" spc="-20" b="0">
                <a:solidFill>
                  <a:srgbClr val="E5A812"/>
                </a:solidFill>
                <a:latin typeface="Arial"/>
                <a:cs typeface="Arial"/>
              </a:rPr>
              <a:t>we </a:t>
            </a:r>
            <a:r>
              <a:rPr dirty="0" sz="4000" spc="45" b="0">
                <a:solidFill>
                  <a:srgbClr val="E5A812"/>
                </a:solidFill>
                <a:latin typeface="Arial"/>
                <a:cs typeface="Arial"/>
              </a:rPr>
              <a:t>do</a:t>
            </a:r>
            <a:r>
              <a:rPr dirty="0" sz="4000" spc="40" b="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85" b="0">
                <a:solidFill>
                  <a:srgbClr val="E5A812"/>
                </a:solidFill>
                <a:latin typeface="Arial"/>
                <a:cs typeface="Arial"/>
              </a:rPr>
              <a:t>more</a:t>
            </a:r>
            <a:endParaRPr sz="4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4299" y="8595842"/>
            <a:ext cx="153797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NORTH </a:t>
            </a:r>
            <a:r>
              <a:rPr dirty="0" sz="800" spc="-70" b="1">
                <a:solidFill>
                  <a:srgbClr val="231F20"/>
                </a:solidFill>
                <a:latin typeface="Arial"/>
                <a:cs typeface="Arial"/>
              </a:rPr>
              <a:t>WEST </a:t>
            </a:r>
            <a:r>
              <a:rPr dirty="0" sz="800" spc="-60" b="1">
                <a:solidFill>
                  <a:srgbClr val="231F20"/>
                </a:solidFill>
                <a:latin typeface="Arial"/>
                <a:cs typeface="Arial"/>
              </a:rPr>
              <a:t>EUROPE</a:t>
            </a:r>
            <a:r>
              <a:rPr dirty="0" sz="800" spc="-1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 b="1">
                <a:solidFill>
                  <a:srgbClr val="231F20"/>
                </a:solidFill>
                <a:latin typeface="Arial"/>
                <a:cs typeface="Arial"/>
              </a:rPr>
              <a:t>bvba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Hogebaan </a:t>
            </a:r>
            <a:r>
              <a:rPr dirty="0" sz="800" spc="-120">
                <a:solidFill>
                  <a:srgbClr val="231F20"/>
                </a:solidFill>
                <a:latin typeface="Arial"/>
                <a:cs typeface="Arial"/>
              </a:rPr>
              <a:t>51,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Bus2 ,B-2960,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Brecht 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Belgium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+32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3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225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0128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  <a:hlinkClick r:id="rId10"/>
              </a:rPr>
              <a:t>info@insb-nw-europe.com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96933" y="5928436"/>
            <a:ext cx="144970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8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UKRAINE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170">
                <a:solidFill>
                  <a:srgbClr val="231F20"/>
                </a:solidFill>
                <a:latin typeface="Arial"/>
                <a:cs typeface="Arial"/>
              </a:rPr>
              <a:t>1,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Odesskaya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Sq.,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Kherson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73010, 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Ukraine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+380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55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2421540,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2421540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11"/>
              </a:rPr>
              <a:t>office@insb.org.ua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69911" y="5928436"/>
            <a:ext cx="131699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SOUTH </a:t>
            </a:r>
            <a:r>
              <a:rPr dirty="0" sz="800" spc="-50" b="1">
                <a:solidFill>
                  <a:srgbClr val="231F20"/>
                </a:solidFill>
                <a:latin typeface="Arial"/>
                <a:cs typeface="Arial"/>
              </a:rPr>
              <a:t>PACIFIC</a:t>
            </a:r>
            <a:r>
              <a:rPr dirty="0" sz="800" spc="-105" b="1">
                <a:solidFill>
                  <a:srgbClr val="231F20"/>
                </a:solidFill>
                <a:latin typeface="Arial"/>
                <a:cs typeface="Arial"/>
              </a:rPr>
              <a:t> LTD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Po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Box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3104,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Shortland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Street, 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Auckland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1140,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Zealand 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+64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9 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444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6873,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214</a:t>
            </a:r>
            <a:r>
              <a:rPr dirty="0" sz="8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83725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kaz@insbsouthpaciﬁc.com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96933" y="6865899"/>
            <a:ext cx="150050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UNITED</a:t>
            </a:r>
            <a:r>
              <a:rPr dirty="0" sz="8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 b="1">
                <a:solidFill>
                  <a:srgbClr val="231F20"/>
                </a:solidFill>
                <a:latin typeface="Arial"/>
                <a:cs typeface="Arial"/>
              </a:rPr>
              <a:t>KINGDOM</a:t>
            </a:r>
            <a:endParaRPr sz="800">
              <a:latin typeface="Arial"/>
              <a:cs typeface="Arial"/>
            </a:endParaRPr>
          </a:p>
          <a:p>
            <a:pPr marL="12700" marR="247015">
              <a:lnSpc>
                <a:spcPct val="100000"/>
              </a:lnSpc>
            </a:pP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56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Holland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Road,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West 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Kensington,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London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W14</a:t>
            </a:r>
            <a:r>
              <a:rPr dirty="0" sz="800" spc="-1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8lz, 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United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Kingdom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+442 </a:t>
            </a:r>
            <a:r>
              <a:rPr dirty="0" sz="800" spc="30">
                <a:solidFill>
                  <a:srgbClr val="231F20"/>
                </a:solidFill>
                <a:latin typeface="Arial"/>
                <a:cs typeface="Arial"/>
              </a:rPr>
              <a:t>07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20">
                <a:solidFill>
                  <a:srgbClr val="231F20"/>
                </a:solidFill>
                <a:latin typeface="Arial"/>
                <a:cs typeface="Arial"/>
              </a:rPr>
              <a:t>6038520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  <a:hlinkClick r:id="rId12"/>
              </a:rPr>
              <a:t>elsmore@elsmoreshipping.com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4299" y="5928436"/>
            <a:ext cx="1757045" cy="87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8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INDONESIA</a:t>
            </a:r>
            <a:endParaRPr sz="800">
              <a:latin typeface="Arial"/>
              <a:cs typeface="Arial"/>
            </a:endParaRPr>
          </a:p>
          <a:p>
            <a:pPr marL="12700" marR="52069">
              <a:lnSpc>
                <a:spcPct val="100000"/>
              </a:lnSpc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Bumi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Eraska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Cibuburm,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Blok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D2.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75,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RT.06, RW.04,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Jati Raden, Jati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Sam- 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purna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Jl,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Kranggan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Raya,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Bekasi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17434 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Indonesia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+62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8128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923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8674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13"/>
              </a:rPr>
              <a:t>doniarsal.nurdin@insb-indonesia.com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4299" y="7739659"/>
            <a:ext cx="162941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NORDIC</a:t>
            </a:r>
            <a:r>
              <a:rPr dirty="0" sz="800" spc="-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 b="1">
                <a:solidFill>
                  <a:srgbClr val="231F20"/>
                </a:solidFill>
                <a:latin typeface="Arial"/>
                <a:cs typeface="Arial"/>
              </a:rPr>
              <a:t>AB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Kofferdigatan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SE </a:t>
            </a:r>
            <a:r>
              <a:rPr dirty="0" sz="800" spc="35">
                <a:solidFill>
                  <a:srgbClr val="231F20"/>
                </a:solidFill>
                <a:latin typeface="Arial"/>
                <a:cs typeface="Arial"/>
              </a:rPr>
              <a:t>602 </a:t>
            </a:r>
            <a:r>
              <a:rPr dirty="0" sz="800" spc="15">
                <a:solidFill>
                  <a:srgbClr val="231F20"/>
                </a:solidFill>
                <a:latin typeface="Arial"/>
                <a:cs typeface="Arial"/>
              </a:rPr>
              <a:t>28</a:t>
            </a:r>
            <a:r>
              <a:rPr dirty="0" sz="8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Norrkoping,  Sweden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+46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25">
                <a:solidFill>
                  <a:srgbClr val="231F20"/>
                </a:solidFill>
                <a:latin typeface="Arial"/>
                <a:cs typeface="Arial"/>
              </a:rPr>
              <a:t>11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15">
                <a:solidFill>
                  <a:srgbClr val="231F20"/>
                </a:solidFill>
                <a:latin typeface="Arial"/>
                <a:cs typeface="Arial"/>
              </a:rPr>
              <a:t>287830</a:t>
            </a:r>
            <a:endParaRPr sz="800">
              <a:latin typeface="Arial"/>
              <a:cs typeface="Arial"/>
            </a:endParaRPr>
          </a:p>
          <a:p>
            <a:pPr marL="12700" marR="92583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mail@insb.se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W: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  <a:hlinkClick r:id="rId15"/>
              </a:rPr>
              <a:t>www.insb.se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69814" y="8595842"/>
            <a:ext cx="137731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800" spc="-60" b="1">
                <a:solidFill>
                  <a:srgbClr val="231F20"/>
                </a:solidFill>
                <a:latin typeface="Arial"/>
                <a:cs typeface="Arial"/>
              </a:rPr>
              <a:t> TURKEY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Sahilyolu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Blv,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Mine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Sok.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231F20"/>
                </a:solidFill>
                <a:latin typeface="Arial"/>
                <a:cs typeface="Arial"/>
              </a:rPr>
              <a:t>3/2  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34903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Guzel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Yali </a:t>
            </a:r>
            <a:r>
              <a:rPr dirty="0" sz="800" spc="-11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Pendik 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Istanbul,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Turkey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+902 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16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4941193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16"/>
              </a:rPr>
              <a:t>insb@insb.com.tr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96836" y="7820635"/>
            <a:ext cx="14986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U.S.A</a:t>
            </a:r>
            <a:r>
              <a:rPr dirty="0" sz="800" spc="-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INC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35">
                <a:solidFill>
                  <a:srgbClr val="231F20"/>
                </a:solidFill>
                <a:latin typeface="Arial"/>
                <a:cs typeface="Arial"/>
              </a:rPr>
              <a:t>5200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N.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Federal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Highway </a:t>
            </a:r>
            <a:r>
              <a:rPr dirty="0" sz="800" spc="130">
                <a:solidFill>
                  <a:srgbClr val="231F20"/>
                </a:solidFill>
                <a:latin typeface="Arial"/>
                <a:cs typeface="Arial"/>
              </a:rPr>
              <a:t>#2</a:t>
            </a:r>
            <a:r>
              <a:rPr dirty="0" sz="8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Fort  Lauderdale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FL.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33308,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USA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165">
                <a:solidFill>
                  <a:srgbClr val="231F20"/>
                </a:solidFill>
                <a:latin typeface="Arial"/>
                <a:cs typeface="Arial"/>
              </a:rPr>
              <a:t>+1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954 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62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8358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  <a:hlinkClick r:id="rId17"/>
              </a:rPr>
              <a:t>mail@insb-usa.com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69814" y="6883882"/>
            <a:ext cx="1612900" cy="1553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800" spc="-45" b="1">
                <a:solidFill>
                  <a:srgbClr val="231F20"/>
                </a:solidFill>
                <a:latin typeface="Arial"/>
                <a:cs typeface="Arial"/>
              </a:rPr>
              <a:t>PHILIPPINES</a:t>
            </a:r>
            <a:r>
              <a:rPr dirty="0" sz="800" spc="-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INC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Level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10-1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Fort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Legend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Tower,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31st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St. 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3rd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Avenue,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Bonifacio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Global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City 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Taguig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City,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Metro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Manila,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Philippines 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+63 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222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42106</a:t>
            </a:r>
            <a:endParaRPr sz="800">
              <a:latin typeface="Arial"/>
              <a:cs typeface="Arial"/>
            </a:endParaRPr>
          </a:p>
          <a:p>
            <a:pPr marL="12700" marR="899794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18"/>
              </a:rPr>
              <a:t>mail@insb.ph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W: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  <a:hlinkClick r:id="rId19"/>
              </a:rPr>
              <a:t>www.insb.ph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800" spc="-4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800" spc="-55" b="1">
                <a:solidFill>
                  <a:srgbClr val="231F20"/>
                </a:solidFill>
                <a:latin typeface="Arial"/>
                <a:cs typeface="Arial"/>
              </a:rPr>
              <a:t>SRI</a:t>
            </a:r>
            <a:r>
              <a:rPr dirty="0" sz="800" spc="-8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 b="1">
                <a:solidFill>
                  <a:srgbClr val="231F20"/>
                </a:solidFill>
                <a:latin typeface="Arial"/>
                <a:cs typeface="Arial"/>
              </a:rPr>
              <a:t>LANKA</a:t>
            </a:r>
            <a:endParaRPr sz="800">
              <a:latin typeface="Arial"/>
              <a:cs typeface="Arial"/>
            </a:endParaRPr>
          </a:p>
          <a:p>
            <a:pPr marL="12700" marR="306070">
              <a:lnSpc>
                <a:spcPct val="100000"/>
              </a:lnSpc>
            </a:pP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No.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18/179B,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Dabare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Mawatha, 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Colombo 05,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Sri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Lanka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T: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+94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777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895992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E: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  <a:hlinkClick r:id="rId20"/>
              </a:rPr>
              <a:t>insb_lanka@sltnet.lk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63002"/>
            <a:ext cx="7559992" cy="54807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615004"/>
            <a:ext cx="7559992" cy="6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743725"/>
            <a:ext cx="6230569" cy="2467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24930" y="6743737"/>
            <a:ext cx="1335074" cy="2871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9205239"/>
            <a:ext cx="6230569" cy="4097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1997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2006" y="0"/>
                </a:moveTo>
                <a:lnTo>
                  <a:pt x="0" y="0"/>
                </a:lnTo>
                <a:lnTo>
                  <a:pt x="0" y="216001"/>
                </a:lnTo>
                <a:lnTo>
                  <a:pt x="252006" y="216001"/>
                </a:lnTo>
                <a:lnTo>
                  <a:pt x="252006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38871" y="9963316"/>
            <a:ext cx="1593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0" b="1">
                <a:solidFill>
                  <a:srgbClr val="FFFFFF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4376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9798" y="7247868"/>
            <a:ext cx="5241925" cy="1871345"/>
          </a:xfrm>
          <a:prstGeom prst="rect">
            <a:avLst/>
          </a:prstGeom>
        </p:spPr>
        <p:txBody>
          <a:bodyPr wrap="square" lIns="0" tIns="189865" rIns="0" bIns="0" rtlCol="0" vert="horz">
            <a:spAutoFit/>
          </a:bodyPr>
          <a:lstStyle/>
          <a:p>
            <a:pPr marL="12700" marR="9525">
              <a:lnSpc>
                <a:spcPct val="74100"/>
              </a:lnSpc>
              <a:spcBef>
                <a:spcPts val="1495"/>
              </a:spcBef>
            </a:pPr>
            <a:r>
              <a:rPr dirty="0" sz="4500" spc="-150">
                <a:solidFill>
                  <a:srgbClr val="FFFFFF"/>
                </a:solidFill>
                <a:latin typeface="Arial"/>
                <a:cs typeface="Arial"/>
              </a:rPr>
              <a:t>Features</a:t>
            </a:r>
            <a:r>
              <a:rPr dirty="0" sz="4500" spc="-4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500" spc="5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4500" spc="-4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500" spc="3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4500" spc="-43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500" spc="-140">
                <a:solidFill>
                  <a:srgbClr val="FFFFFF"/>
                </a:solidFill>
                <a:latin typeface="Arial"/>
                <a:cs typeface="Arial"/>
              </a:rPr>
              <a:t>make  </a:t>
            </a:r>
            <a:r>
              <a:rPr dirty="0" sz="4500" spc="-7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r>
              <a:rPr dirty="0" sz="4500" spc="-4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500" spc="-165">
                <a:solidFill>
                  <a:srgbClr val="FFFFFF"/>
                </a:solidFill>
                <a:latin typeface="Arial"/>
                <a:cs typeface="Arial"/>
              </a:rPr>
              <a:t>happy.</a:t>
            </a:r>
            <a:endParaRPr sz="4500">
              <a:latin typeface="Arial"/>
              <a:cs typeface="Arial"/>
            </a:endParaRPr>
          </a:p>
          <a:p>
            <a:pPr marL="12700">
              <a:lnSpc>
                <a:spcPts val="5135"/>
              </a:lnSpc>
            </a:pPr>
            <a:r>
              <a:rPr dirty="0" sz="4500" spc="-95">
                <a:solidFill>
                  <a:srgbClr val="FFFFFF"/>
                </a:solidFill>
                <a:latin typeface="Arial"/>
                <a:cs typeface="Arial"/>
              </a:rPr>
              <a:t>Beneﬁts</a:t>
            </a:r>
            <a:r>
              <a:rPr dirty="0" sz="4500" spc="-4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500" spc="-215">
                <a:solidFill>
                  <a:srgbClr val="FFFFFF"/>
                </a:solidFill>
                <a:latin typeface="Arial"/>
                <a:cs typeface="Arial"/>
              </a:rPr>
              <a:t>do.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73007"/>
            <a:ext cx="7559992" cy="6935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516001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564682" y="9963316"/>
            <a:ext cx="1562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5" b="1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74280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9299" y="3831361"/>
            <a:ext cx="244983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ì</a:t>
            </a:r>
            <a:endParaRPr sz="3000">
              <a:latin typeface="Arial"/>
              <a:cs typeface="Arial"/>
            </a:endParaRPr>
          </a:p>
          <a:p>
            <a:pPr marL="469265">
              <a:lnSpc>
                <a:spcPts val="595"/>
              </a:lnSpc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carry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4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decades </a:t>
            </a:r>
            <a:r>
              <a:rPr dirty="0" sz="1000" spc="5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developed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9298" y="4244098"/>
            <a:ext cx="14928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dynamics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potentials.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9299" y="4307611"/>
            <a:ext cx="235966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î</a:t>
            </a:r>
            <a:endParaRPr sz="3000">
              <a:latin typeface="Arial"/>
              <a:cs typeface="Arial"/>
            </a:endParaRPr>
          </a:p>
          <a:p>
            <a:pPr marL="431165">
              <a:lnSpc>
                <a:spcPts val="595"/>
              </a:lnSpc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Maintain structural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mechanical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298" y="4720348"/>
            <a:ext cx="62420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efficiency.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9299" y="4783861"/>
            <a:ext cx="2795905" cy="800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ì</a:t>
            </a:r>
            <a:endParaRPr sz="3000">
              <a:latin typeface="Arial"/>
              <a:cs typeface="Arial"/>
            </a:endParaRPr>
          </a:p>
          <a:p>
            <a:pPr marL="431165">
              <a:lnSpc>
                <a:spcPts val="245"/>
              </a:lnSpc>
            </a:pP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acceptability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recognition.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3250"/>
              </a:lnSpc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î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8398" y="5355348"/>
            <a:ext cx="21266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Conformance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Statutory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9298" y="5514098"/>
            <a:ext cx="8318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requirements.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9299" y="5577598"/>
            <a:ext cx="279019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ì</a:t>
            </a:r>
            <a:endParaRPr sz="3000">
              <a:latin typeface="Arial"/>
              <a:cs typeface="Arial"/>
            </a:endParaRPr>
          </a:p>
          <a:p>
            <a:pPr marL="431165">
              <a:lnSpc>
                <a:spcPts val="595"/>
              </a:lnSpc>
            </a:pP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Reduced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response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times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while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ensuring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9298" y="5990348"/>
            <a:ext cx="2475865" cy="33655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50"/>
              </a:spcBef>
            </a:pPr>
            <a:r>
              <a:rPr dirty="0" sz="1000" spc="40">
                <a:solidFill>
                  <a:srgbClr val="231F20"/>
                </a:solidFill>
                <a:latin typeface="Arial"/>
                <a:cs typeface="Arial"/>
              </a:rPr>
              <a:t>optimum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reliable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performance </a:t>
            </a:r>
            <a:r>
              <a:rPr dirty="0" sz="1000" spc="5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our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services.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9299" y="6212611"/>
            <a:ext cx="273875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î</a:t>
            </a:r>
            <a:endParaRPr sz="3000">
              <a:latin typeface="Arial"/>
              <a:cs typeface="Arial"/>
            </a:endParaRPr>
          </a:p>
          <a:p>
            <a:pPr marL="431165">
              <a:lnSpc>
                <a:spcPts val="595"/>
              </a:lnSpc>
            </a:pP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Ensuring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quality growth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classed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298" y="6625349"/>
            <a:ext cx="3130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fleet.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11295" y="3810635"/>
            <a:ext cx="2513330" cy="800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ì</a:t>
            </a:r>
            <a:endParaRPr sz="3000">
              <a:latin typeface="Arial"/>
              <a:cs typeface="Arial"/>
            </a:endParaRPr>
          </a:p>
          <a:p>
            <a:pPr marL="431800">
              <a:lnSpc>
                <a:spcPts val="245"/>
              </a:lnSpc>
            </a:pP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Offering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specialized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competencies.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3250"/>
              </a:lnSpc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î</a:t>
            </a:r>
            <a:endParaRPr sz="3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30395" y="4382148"/>
            <a:ext cx="19386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Speeding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key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operational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11295" y="4540898"/>
            <a:ext cx="23920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procedures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achieve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further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efficiency.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11295" y="4604410"/>
            <a:ext cx="239839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ì</a:t>
            </a:r>
            <a:endParaRPr sz="3000">
              <a:latin typeface="Arial"/>
              <a:cs typeface="Arial"/>
            </a:endParaRPr>
          </a:p>
          <a:p>
            <a:pPr marL="431800">
              <a:lnSpc>
                <a:spcPts val="595"/>
              </a:lnSpc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Strengthening the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technical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11295" y="5017148"/>
            <a:ext cx="17405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presence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in growing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markets.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11295" y="5080660"/>
            <a:ext cx="2509520" cy="749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î</a:t>
            </a:r>
            <a:endParaRPr sz="3000">
              <a:latin typeface="Arial"/>
              <a:cs typeface="Arial"/>
            </a:endParaRPr>
          </a:p>
          <a:p>
            <a:pPr marL="431800">
              <a:lnSpc>
                <a:spcPts val="595"/>
              </a:lnSpc>
            </a:pP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Continuously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improve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performance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Port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state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control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ensuring 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quality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recognition </a:t>
            </a:r>
            <a:r>
              <a:rPr dirty="0" sz="1000" spc="5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classed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fleet.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11295" y="5715635"/>
            <a:ext cx="26441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-235">
                <a:solidFill>
                  <a:srgbClr val="231F20"/>
                </a:solidFill>
                <a:latin typeface="Arial"/>
                <a:cs typeface="Arial"/>
              </a:rPr>
              <a:t>ì</a:t>
            </a:r>
            <a:endParaRPr sz="3000">
              <a:latin typeface="Arial"/>
              <a:cs typeface="Arial"/>
            </a:endParaRPr>
          </a:p>
          <a:p>
            <a:pPr marL="431800">
              <a:lnSpc>
                <a:spcPts val="595"/>
              </a:lnSpc>
            </a:pP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Underwriters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criteria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11295" y="6128398"/>
            <a:ext cx="13658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insurance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policies.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11295" y="6191885"/>
            <a:ext cx="2312035" cy="591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dirty="0" sz="3000" spc="844">
                <a:solidFill>
                  <a:srgbClr val="231F20"/>
                </a:solidFill>
                <a:latin typeface="Arial"/>
                <a:cs typeface="Arial"/>
              </a:rPr>
              <a:t>î</a:t>
            </a:r>
            <a:endParaRPr sz="3000">
              <a:latin typeface="Arial"/>
              <a:cs typeface="Arial"/>
            </a:endParaRPr>
          </a:p>
          <a:p>
            <a:pPr marL="431800">
              <a:lnSpc>
                <a:spcPts val="595"/>
              </a:lnSpc>
            </a:pP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Updated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enforcement </a:t>
            </a:r>
            <a:r>
              <a:rPr dirty="0" sz="1000" spc="5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Safety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Regulations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Codes.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779822" y="1195942"/>
            <a:ext cx="4593590" cy="1153160"/>
          </a:xfrm>
          <a:prstGeom prst="rect"/>
        </p:spPr>
        <p:txBody>
          <a:bodyPr wrap="square" lIns="0" tIns="139700" rIns="0" bIns="0" rtlCol="0" vert="horz">
            <a:spAutoFit/>
          </a:bodyPr>
          <a:lstStyle/>
          <a:p>
            <a:pPr marL="12700" marR="6985">
              <a:lnSpc>
                <a:spcPct val="80000"/>
              </a:lnSpc>
              <a:spcBef>
                <a:spcPts val="1100"/>
              </a:spcBef>
            </a:pPr>
            <a:r>
              <a:rPr dirty="0" sz="4000" spc="-130" b="0">
                <a:solidFill>
                  <a:srgbClr val="E5A812"/>
                </a:solidFill>
                <a:latin typeface="Arial"/>
                <a:cs typeface="Arial"/>
              </a:rPr>
              <a:t>Fu</a:t>
            </a:r>
            <a:r>
              <a:rPr dirty="0" sz="4100" spc="-130" b="0">
                <a:solidFill>
                  <a:srgbClr val="E5A812"/>
                </a:solidFill>
                <a:latin typeface="Arial"/>
                <a:cs typeface="Arial"/>
              </a:rPr>
              <a:t>el </a:t>
            </a:r>
            <a:r>
              <a:rPr dirty="0" sz="4100" spc="-85" b="0">
                <a:solidFill>
                  <a:srgbClr val="E5A812"/>
                </a:solidFill>
                <a:latin typeface="Arial"/>
                <a:cs typeface="Arial"/>
              </a:rPr>
              <a:t>your</a:t>
            </a:r>
            <a:r>
              <a:rPr dirty="0" sz="4100" spc="-720" b="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100" spc="-120" b="0">
                <a:solidFill>
                  <a:srgbClr val="E5A812"/>
                </a:solidFill>
                <a:latin typeface="Arial"/>
                <a:cs typeface="Arial"/>
              </a:rPr>
              <a:t>competitive  </a:t>
            </a:r>
            <a:r>
              <a:rPr dirty="0" sz="4100" spc="-170" b="0">
                <a:solidFill>
                  <a:srgbClr val="E5A812"/>
                </a:solidFill>
                <a:latin typeface="Arial"/>
                <a:cs typeface="Arial"/>
              </a:rPr>
              <a:t>advantage</a:t>
            </a:r>
            <a:endParaRPr sz="4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75307" y="7586276"/>
            <a:ext cx="3648710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100"/>
              </a:lnSpc>
              <a:spcBef>
                <a:spcPts val="100"/>
              </a:spcBef>
            </a:pPr>
            <a:r>
              <a:rPr dirty="0" sz="1800" spc="-55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dirty="0" sz="18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dirty="0" sz="18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8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800" spc="-85">
                <a:solidFill>
                  <a:srgbClr val="231F20"/>
                </a:solidFill>
                <a:latin typeface="Arial"/>
                <a:cs typeface="Arial"/>
              </a:rPr>
              <a:t>Greek</a:t>
            </a:r>
            <a:r>
              <a:rPr dirty="0" sz="18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231F20"/>
                </a:solidFill>
                <a:latin typeface="Arial"/>
                <a:cs typeface="Arial"/>
              </a:rPr>
              <a:t>Maritime</a:t>
            </a:r>
            <a:r>
              <a:rPr dirty="0" sz="18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231F20"/>
                </a:solidFill>
                <a:latin typeface="Arial"/>
                <a:cs typeface="Arial"/>
              </a:rPr>
              <a:t>Tradition  </a:t>
            </a:r>
            <a:r>
              <a:rPr dirty="0" sz="1800" spc="-55">
                <a:solidFill>
                  <a:srgbClr val="231F20"/>
                </a:solidFill>
                <a:latin typeface="Arial"/>
                <a:cs typeface="Arial"/>
              </a:rPr>
              <a:t>We are </a:t>
            </a:r>
            <a:r>
              <a:rPr dirty="0" sz="1800" spc="-4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800" spc="-3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800" spc="-85">
                <a:solidFill>
                  <a:srgbClr val="231F20"/>
                </a:solidFill>
                <a:latin typeface="Arial"/>
                <a:cs typeface="Arial"/>
              </a:rPr>
              <a:t>Greek </a:t>
            </a:r>
            <a:r>
              <a:rPr dirty="0" sz="1800" spc="-30">
                <a:solidFill>
                  <a:srgbClr val="231F20"/>
                </a:solidFill>
                <a:latin typeface="Arial"/>
                <a:cs typeface="Arial"/>
              </a:rPr>
              <a:t>Society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 sz="1800" spc="-55">
                <a:solidFill>
                  <a:srgbClr val="231F20"/>
                </a:solidFill>
                <a:latin typeface="Arial"/>
                <a:cs typeface="Arial"/>
              </a:rPr>
              <a:t>We are INSB</a:t>
            </a:r>
            <a:r>
              <a:rPr dirty="0" sz="1800" spc="-3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800" spc="-60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79376" y="3196928"/>
            <a:ext cx="27165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">
                <a:solidFill>
                  <a:srgbClr val="231F20"/>
                </a:solidFill>
                <a:latin typeface="Arial"/>
                <a:cs typeface="Arial"/>
              </a:rPr>
              <a:t>Why </a:t>
            </a:r>
            <a:r>
              <a:rPr dirty="0" sz="1800" spc="30">
                <a:solidFill>
                  <a:srgbClr val="231F20"/>
                </a:solidFill>
                <a:latin typeface="Arial"/>
                <a:cs typeface="Arial"/>
              </a:rPr>
              <a:t>work with </a:t>
            </a:r>
            <a:r>
              <a:rPr dirty="0" sz="1800" spc="-30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1800" spc="-3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409019" y="2127605"/>
            <a:ext cx="1080135" cy="545465"/>
          </a:xfrm>
          <a:custGeom>
            <a:avLst/>
            <a:gdLst/>
            <a:ahLst/>
            <a:cxnLst/>
            <a:rect l="l" t="t" r="r" b="b"/>
            <a:pathLst>
              <a:path w="1080135" h="545464">
                <a:moveTo>
                  <a:pt x="539978" y="0"/>
                </a:moveTo>
                <a:lnTo>
                  <a:pt x="490827" y="2206"/>
                </a:lnTo>
                <a:lnTo>
                  <a:pt x="442912" y="8700"/>
                </a:lnTo>
                <a:lnTo>
                  <a:pt x="396424" y="19289"/>
                </a:lnTo>
                <a:lnTo>
                  <a:pt x="351554" y="33784"/>
                </a:lnTo>
                <a:lnTo>
                  <a:pt x="308492" y="51993"/>
                </a:lnTo>
                <a:lnTo>
                  <a:pt x="267429" y="73726"/>
                </a:lnTo>
                <a:lnTo>
                  <a:pt x="228555" y="98793"/>
                </a:lnTo>
                <a:lnTo>
                  <a:pt x="192061" y="127002"/>
                </a:lnTo>
                <a:lnTo>
                  <a:pt x="158138" y="158164"/>
                </a:lnTo>
                <a:lnTo>
                  <a:pt x="126977" y="192087"/>
                </a:lnTo>
                <a:lnTo>
                  <a:pt x="98768" y="228580"/>
                </a:lnTo>
                <a:lnTo>
                  <a:pt x="73701" y="267454"/>
                </a:lnTo>
                <a:lnTo>
                  <a:pt x="51968" y="308517"/>
                </a:lnTo>
                <a:lnTo>
                  <a:pt x="33758" y="351579"/>
                </a:lnTo>
                <a:lnTo>
                  <a:pt x="19264" y="396450"/>
                </a:lnTo>
                <a:lnTo>
                  <a:pt x="8674" y="442938"/>
                </a:lnTo>
                <a:lnTo>
                  <a:pt x="2181" y="490852"/>
                </a:lnTo>
                <a:lnTo>
                  <a:pt x="1" y="539394"/>
                </a:lnTo>
                <a:lnTo>
                  <a:pt x="0" y="545401"/>
                </a:lnTo>
                <a:lnTo>
                  <a:pt x="99072" y="545401"/>
                </a:lnTo>
                <a:lnTo>
                  <a:pt x="98971" y="536397"/>
                </a:lnTo>
                <a:lnTo>
                  <a:pt x="102303" y="482476"/>
                </a:lnTo>
                <a:lnTo>
                  <a:pt x="112033" y="430544"/>
                </a:lnTo>
                <a:lnTo>
                  <a:pt x="127763" y="380996"/>
                </a:lnTo>
                <a:lnTo>
                  <a:pt x="149095" y="334232"/>
                </a:lnTo>
                <a:lnTo>
                  <a:pt x="175631" y="290650"/>
                </a:lnTo>
                <a:lnTo>
                  <a:pt x="206971" y="250647"/>
                </a:lnTo>
                <a:lnTo>
                  <a:pt x="206971" y="212394"/>
                </a:lnTo>
                <a:lnTo>
                  <a:pt x="245224" y="212394"/>
                </a:lnTo>
                <a:lnTo>
                  <a:pt x="285227" y="181054"/>
                </a:lnTo>
                <a:lnTo>
                  <a:pt x="328810" y="154518"/>
                </a:lnTo>
                <a:lnTo>
                  <a:pt x="375573" y="133186"/>
                </a:lnTo>
                <a:lnTo>
                  <a:pt x="425121" y="117456"/>
                </a:lnTo>
                <a:lnTo>
                  <a:pt x="477053" y="107725"/>
                </a:lnTo>
                <a:lnTo>
                  <a:pt x="530974" y="104394"/>
                </a:lnTo>
                <a:lnTo>
                  <a:pt x="858647" y="104394"/>
                </a:lnTo>
                <a:lnTo>
                  <a:pt x="851401" y="98793"/>
                </a:lnTo>
                <a:lnTo>
                  <a:pt x="812528" y="73726"/>
                </a:lnTo>
                <a:lnTo>
                  <a:pt x="771464" y="51993"/>
                </a:lnTo>
                <a:lnTo>
                  <a:pt x="728402" y="33784"/>
                </a:lnTo>
                <a:lnTo>
                  <a:pt x="683532" y="19289"/>
                </a:lnTo>
                <a:lnTo>
                  <a:pt x="637044" y="8700"/>
                </a:lnTo>
                <a:lnTo>
                  <a:pt x="589129" y="2206"/>
                </a:lnTo>
                <a:lnTo>
                  <a:pt x="539978" y="0"/>
                </a:lnTo>
                <a:close/>
              </a:path>
              <a:path w="1080135" h="545464">
                <a:moveTo>
                  <a:pt x="858647" y="104394"/>
                </a:moveTo>
                <a:lnTo>
                  <a:pt x="530974" y="104394"/>
                </a:lnTo>
                <a:lnTo>
                  <a:pt x="584895" y="107725"/>
                </a:lnTo>
                <a:lnTo>
                  <a:pt x="636830" y="117456"/>
                </a:lnTo>
                <a:lnTo>
                  <a:pt x="686379" y="133186"/>
                </a:lnTo>
                <a:lnTo>
                  <a:pt x="733144" y="154518"/>
                </a:lnTo>
                <a:lnTo>
                  <a:pt x="776725" y="181054"/>
                </a:lnTo>
                <a:lnTo>
                  <a:pt x="816724" y="212394"/>
                </a:lnTo>
                <a:lnTo>
                  <a:pt x="854976" y="212394"/>
                </a:lnTo>
                <a:lnTo>
                  <a:pt x="854976" y="250647"/>
                </a:lnTo>
                <a:lnTo>
                  <a:pt x="886317" y="290650"/>
                </a:lnTo>
                <a:lnTo>
                  <a:pt x="912852" y="334232"/>
                </a:lnTo>
                <a:lnTo>
                  <a:pt x="934185" y="380996"/>
                </a:lnTo>
                <a:lnTo>
                  <a:pt x="949915" y="430544"/>
                </a:lnTo>
                <a:lnTo>
                  <a:pt x="959645" y="482476"/>
                </a:lnTo>
                <a:lnTo>
                  <a:pt x="962977" y="536397"/>
                </a:lnTo>
                <a:lnTo>
                  <a:pt x="962888" y="545401"/>
                </a:lnTo>
                <a:lnTo>
                  <a:pt x="1079957" y="545401"/>
                </a:lnTo>
                <a:lnTo>
                  <a:pt x="1077775" y="490852"/>
                </a:lnTo>
                <a:lnTo>
                  <a:pt x="1071282" y="442938"/>
                </a:lnTo>
                <a:lnTo>
                  <a:pt x="1060693" y="396450"/>
                </a:lnTo>
                <a:lnTo>
                  <a:pt x="1046198" y="351579"/>
                </a:lnTo>
                <a:lnTo>
                  <a:pt x="1027989" y="308517"/>
                </a:lnTo>
                <a:lnTo>
                  <a:pt x="1006255" y="267454"/>
                </a:lnTo>
                <a:lnTo>
                  <a:pt x="981189" y="228580"/>
                </a:lnTo>
                <a:lnTo>
                  <a:pt x="952979" y="192087"/>
                </a:lnTo>
                <a:lnTo>
                  <a:pt x="921818" y="158164"/>
                </a:lnTo>
                <a:lnTo>
                  <a:pt x="887895" y="127002"/>
                </a:lnTo>
                <a:lnTo>
                  <a:pt x="858647" y="104394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409031" y="2232012"/>
            <a:ext cx="1079944" cy="975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615990" y="2340000"/>
            <a:ext cx="38252" cy="38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225743" y="2340000"/>
            <a:ext cx="38265" cy="382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615990" y="2949752"/>
            <a:ext cx="38252" cy="382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225743" y="2949752"/>
            <a:ext cx="38265" cy="382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615990" y="2340000"/>
            <a:ext cx="178866" cy="1729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085801" y="2340000"/>
            <a:ext cx="178206" cy="1716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615990" y="2825826"/>
            <a:ext cx="156565" cy="162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108103" y="2827197"/>
            <a:ext cx="155905" cy="1608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615990" y="2340000"/>
            <a:ext cx="648017" cy="3242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615990" y="2663930"/>
            <a:ext cx="648017" cy="3240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03806"/>
            <a:ext cx="7559992" cy="2672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880608"/>
            <a:ext cx="7559992" cy="3207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4276801"/>
            <a:ext cx="7117154" cy="8033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15111" y="4276801"/>
            <a:ext cx="444880" cy="16038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078234"/>
            <a:ext cx="7117154" cy="8023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79299" y="7017123"/>
            <a:ext cx="2624455" cy="17405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1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100" spc="-25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100" spc="5" b="1">
                <a:solidFill>
                  <a:srgbClr val="231F20"/>
                </a:solidFill>
                <a:latin typeface="Arial"/>
                <a:cs typeface="Arial"/>
              </a:rPr>
              <a:t>- Head</a:t>
            </a:r>
            <a:r>
              <a:rPr dirty="0" sz="11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10" b="1">
                <a:solidFill>
                  <a:srgbClr val="231F20"/>
                </a:solidFill>
                <a:latin typeface="Arial"/>
                <a:cs typeface="Arial"/>
              </a:rPr>
              <a:t>Office</a:t>
            </a:r>
            <a:endParaRPr sz="1100">
              <a:latin typeface="Arial"/>
              <a:cs typeface="Arial"/>
            </a:endParaRPr>
          </a:p>
          <a:p>
            <a:pPr marL="12700" marR="589280">
              <a:lnSpc>
                <a:spcPct val="113700"/>
              </a:lnSpc>
            </a:pP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8, </a:t>
            </a:r>
            <a:r>
              <a:rPr dirty="0" sz="1100" spc="20">
                <a:solidFill>
                  <a:srgbClr val="231F20"/>
                </a:solidFill>
                <a:latin typeface="Arial"/>
                <a:cs typeface="Arial"/>
              </a:rPr>
              <a:t>Kantharou </a:t>
            </a:r>
            <a:r>
              <a:rPr dirty="0" sz="1100" spc="-40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1100" spc="20">
                <a:solidFill>
                  <a:srgbClr val="231F20"/>
                </a:solidFill>
                <a:latin typeface="Arial"/>
                <a:cs typeface="Arial"/>
              </a:rPr>
              <a:t>Sachtouri street 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18537,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5">
                <a:solidFill>
                  <a:srgbClr val="231F20"/>
                </a:solidFill>
                <a:latin typeface="Arial"/>
                <a:cs typeface="Arial"/>
              </a:rPr>
              <a:t>Piraeus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GREECE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P: </a:t>
            </a:r>
            <a:r>
              <a:rPr dirty="0" sz="1100" spc="-10">
                <a:solidFill>
                  <a:srgbClr val="231F20"/>
                </a:solidFill>
                <a:latin typeface="Arial"/>
                <a:cs typeface="Arial"/>
              </a:rPr>
              <a:t>(+30) </a:t>
            </a:r>
            <a:r>
              <a:rPr dirty="0" sz="1100" spc="-15">
                <a:solidFill>
                  <a:srgbClr val="231F20"/>
                </a:solidFill>
                <a:latin typeface="Arial"/>
                <a:cs typeface="Arial"/>
              </a:rPr>
              <a:t>210 </a:t>
            </a: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4184172, </a:t>
            </a:r>
            <a:r>
              <a:rPr dirty="0" sz="1100" spc="20">
                <a:solidFill>
                  <a:srgbClr val="231F20"/>
                </a:solidFill>
                <a:latin typeface="Arial"/>
                <a:cs typeface="Arial"/>
              </a:rPr>
              <a:t>4532529,</a:t>
            </a:r>
            <a:r>
              <a:rPr dirty="0" sz="1100" spc="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231F20"/>
                </a:solidFill>
                <a:latin typeface="Arial"/>
                <a:cs typeface="Arial"/>
              </a:rPr>
              <a:t>4537993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F: </a:t>
            </a:r>
            <a:r>
              <a:rPr dirty="0" sz="1100" spc="-10">
                <a:solidFill>
                  <a:srgbClr val="231F20"/>
                </a:solidFill>
                <a:latin typeface="Arial"/>
                <a:cs typeface="Arial"/>
              </a:rPr>
              <a:t>(+30) </a:t>
            </a:r>
            <a:r>
              <a:rPr dirty="0" sz="1100" spc="-15">
                <a:solidFill>
                  <a:srgbClr val="231F20"/>
                </a:solidFill>
                <a:latin typeface="Arial"/>
                <a:cs typeface="Arial"/>
              </a:rPr>
              <a:t>210</a:t>
            </a:r>
            <a:r>
              <a:rPr dirty="0" sz="1100" spc="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20">
                <a:solidFill>
                  <a:srgbClr val="231F20"/>
                </a:solidFill>
                <a:latin typeface="Arial"/>
                <a:cs typeface="Arial"/>
              </a:rPr>
              <a:t>4184282</a:t>
            </a:r>
            <a:endParaRPr sz="1100">
              <a:latin typeface="Arial"/>
              <a:cs typeface="Arial"/>
            </a:endParaRPr>
          </a:p>
          <a:p>
            <a:pPr marL="12700" marR="1628775">
              <a:lnSpc>
                <a:spcPct val="113700"/>
              </a:lnSpc>
            </a:pPr>
            <a:r>
              <a:rPr dirty="0" sz="1100" spc="-70">
                <a:solidFill>
                  <a:srgbClr val="231F20"/>
                </a:solidFill>
                <a:latin typeface="Arial"/>
                <a:cs typeface="Arial"/>
              </a:rPr>
              <a:t>E: </a:t>
            </a:r>
            <a:r>
              <a:rPr dirty="0" sz="1100" spc="20">
                <a:solidFill>
                  <a:srgbClr val="231F20"/>
                </a:solidFill>
                <a:latin typeface="Arial"/>
                <a:cs typeface="Arial"/>
                <a:hlinkClick r:id="rId7"/>
              </a:rPr>
              <a:t>insb@hol.gr </a:t>
            </a:r>
            <a:r>
              <a:rPr dirty="0" sz="11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W:</a:t>
            </a:r>
            <a:r>
              <a:rPr dirty="0" sz="110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10">
                <a:solidFill>
                  <a:srgbClr val="231F20"/>
                </a:solidFill>
                <a:latin typeface="Arial"/>
                <a:cs typeface="Arial"/>
                <a:hlinkClick r:id="rId8"/>
              </a:rPr>
              <a:t>www.insb.gr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20386" y="9619772"/>
            <a:ext cx="18859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5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3000" spc="-3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0" spc="-65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3450"/>
              </a:lnSpc>
              <a:spcBef>
                <a:spcPts val="100"/>
              </a:spcBef>
            </a:pPr>
            <a:r>
              <a:rPr dirty="0" spc="-120"/>
              <a:t>Start</a:t>
            </a:r>
            <a:r>
              <a:rPr dirty="0" spc="-300"/>
              <a:t> </a:t>
            </a:r>
            <a:r>
              <a:rPr dirty="0" spc="-85"/>
              <a:t>at</a:t>
            </a:r>
          </a:p>
          <a:p>
            <a:pPr algn="ctr">
              <a:lnSpc>
                <a:spcPts val="3450"/>
              </a:lnSpc>
            </a:pPr>
            <a:r>
              <a:rPr dirty="0" spc="-40" b="0">
                <a:latin typeface="Arial"/>
                <a:cs typeface="Arial"/>
                <a:hlinkClick r:id="rId9"/>
              </a:rPr>
              <a:t>www.insb.gr/contact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2292" y="9691239"/>
            <a:ext cx="372745" cy="908685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 marR="11430">
              <a:lnSpc>
                <a:spcPct val="100000"/>
              </a:lnSpc>
              <a:spcBef>
                <a:spcPts val="25"/>
              </a:spcBef>
            </a:pP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INSB Class 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dirty="0" sz="800" spc="-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Proﬁle  </a:t>
            </a:r>
            <a:r>
              <a:rPr dirty="0" sz="800" spc="5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2014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Last Update:</a:t>
            </a:r>
            <a:r>
              <a:rPr dirty="0" sz="70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Feb.2016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32678" y="9088208"/>
            <a:ext cx="1080135" cy="544195"/>
          </a:xfrm>
          <a:custGeom>
            <a:avLst/>
            <a:gdLst/>
            <a:ahLst/>
            <a:cxnLst/>
            <a:rect l="l" t="t" r="r" b="b"/>
            <a:pathLst>
              <a:path w="1080134" h="544195">
                <a:moveTo>
                  <a:pt x="98996" y="0"/>
                </a:moveTo>
                <a:lnTo>
                  <a:pt x="12" y="0"/>
                </a:lnTo>
                <a:lnTo>
                  <a:pt x="0" y="3594"/>
                </a:lnTo>
                <a:lnTo>
                  <a:pt x="2206" y="52745"/>
                </a:lnTo>
                <a:lnTo>
                  <a:pt x="8699" y="100660"/>
                </a:lnTo>
                <a:lnTo>
                  <a:pt x="19288" y="147147"/>
                </a:lnTo>
                <a:lnTo>
                  <a:pt x="33782" y="192018"/>
                </a:lnTo>
                <a:lnTo>
                  <a:pt x="51991" y="235080"/>
                </a:lnTo>
                <a:lnTo>
                  <a:pt x="73723" y="276143"/>
                </a:lnTo>
                <a:lnTo>
                  <a:pt x="98789" y="315017"/>
                </a:lnTo>
                <a:lnTo>
                  <a:pt x="126997" y="351511"/>
                </a:lnTo>
                <a:lnTo>
                  <a:pt x="158157" y="385433"/>
                </a:lnTo>
                <a:lnTo>
                  <a:pt x="192079" y="416595"/>
                </a:lnTo>
                <a:lnTo>
                  <a:pt x="228572" y="444804"/>
                </a:lnTo>
                <a:lnTo>
                  <a:pt x="267445" y="469871"/>
                </a:lnTo>
                <a:lnTo>
                  <a:pt x="308507" y="491604"/>
                </a:lnTo>
                <a:lnTo>
                  <a:pt x="351568" y="509813"/>
                </a:lnTo>
                <a:lnTo>
                  <a:pt x="396438" y="524308"/>
                </a:lnTo>
                <a:lnTo>
                  <a:pt x="442925" y="534897"/>
                </a:lnTo>
                <a:lnTo>
                  <a:pt x="490840" y="541391"/>
                </a:lnTo>
                <a:lnTo>
                  <a:pt x="539991" y="543598"/>
                </a:lnTo>
                <a:lnTo>
                  <a:pt x="589142" y="541391"/>
                </a:lnTo>
                <a:lnTo>
                  <a:pt x="637057" y="534897"/>
                </a:lnTo>
                <a:lnTo>
                  <a:pt x="683545" y="524308"/>
                </a:lnTo>
                <a:lnTo>
                  <a:pt x="728415" y="509813"/>
                </a:lnTo>
                <a:lnTo>
                  <a:pt x="771477" y="491604"/>
                </a:lnTo>
                <a:lnTo>
                  <a:pt x="812540" y="469871"/>
                </a:lnTo>
                <a:lnTo>
                  <a:pt x="851414" y="444804"/>
                </a:lnTo>
                <a:lnTo>
                  <a:pt x="867975" y="432003"/>
                </a:lnTo>
                <a:lnTo>
                  <a:pt x="530987" y="432003"/>
                </a:lnTo>
                <a:lnTo>
                  <a:pt x="477066" y="428671"/>
                </a:lnTo>
                <a:lnTo>
                  <a:pt x="425133" y="418941"/>
                </a:lnTo>
                <a:lnTo>
                  <a:pt x="375586" y="403210"/>
                </a:lnTo>
                <a:lnTo>
                  <a:pt x="328822" y="381878"/>
                </a:lnTo>
                <a:lnTo>
                  <a:pt x="285240" y="355343"/>
                </a:lnTo>
                <a:lnTo>
                  <a:pt x="245237" y="324002"/>
                </a:lnTo>
                <a:lnTo>
                  <a:pt x="206997" y="324002"/>
                </a:lnTo>
                <a:lnTo>
                  <a:pt x="206997" y="285750"/>
                </a:lnTo>
                <a:lnTo>
                  <a:pt x="175656" y="245746"/>
                </a:lnTo>
                <a:lnTo>
                  <a:pt x="149121" y="202164"/>
                </a:lnTo>
                <a:lnTo>
                  <a:pt x="127788" y="155400"/>
                </a:lnTo>
                <a:lnTo>
                  <a:pt x="112058" y="105853"/>
                </a:lnTo>
                <a:lnTo>
                  <a:pt x="102328" y="53920"/>
                </a:lnTo>
                <a:lnTo>
                  <a:pt x="98996" y="0"/>
                </a:lnTo>
                <a:close/>
              </a:path>
              <a:path w="1080134" h="544195">
                <a:moveTo>
                  <a:pt x="1079982" y="0"/>
                </a:moveTo>
                <a:lnTo>
                  <a:pt x="962990" y="0"/>
                </a:lnTo>
                <a:lnTo>
                  <a:pt x="959658" y="53920"/>
                </a:lnTo>
                <a:lnTo>
                  <a:pt x="949928" y="105853"/>
                </a:lnTo>
                <a:lnTo>
                  <a:pt x="934197" y="155400"/>
                </a:lnTo>
                <a:lnTo>
                  <a:pt x="912865" y="202164"/>
                </a:lnTo>
                <a:lnTo>
                  <a:pt x="886330" y="245746"/>
                </a:lnTo>
                <a:lnTo>
                  <a:pt x="854989" y="285750"/>
                </a:lnTo>
                <a:lnTo>
                  <a:pt x="854989" y="324002"/>
                </a:lnTo>
                <a:lnTo>
                  <a:pt x="816749" y="324002"/>
                </a:lnTo>
                <a:lnTo>
                  <a:pt x="776746" y="355343"/>
                </a:lnTo>
                <a:lnTo>
                  <a:pt x="733163" y="381878"/>
                </a:lnTo>
                <a:lnTo>
                  <a:pt x="686398" y="403210"/>
                </a:lnTo>
                <a:lnTo>
                  <a:pt x="636849" y="418941"/>
                </a:lnTo>
                <a:lnTo>
                  <a:pt x="584912" y="428671"/>
                </a:lnTo>
                <a:lnTo>
                  <a:pt x="530987" y="432003"/>
                </a:lnTo>
                <a:lnTo>
                  <a:pt x="867975" y="432003"/>
                </a:lnTo>
                <a:lnTo>
                  <a:pt x="921831" y="385433"/>
                </a:lnTo>
                <a:lnTo>
                  <a:pt x="952992" y="351511"/>
                </a:lnTo>
                <a:lnTo>
                  <a:pt x="981201" y="315017"/>
                </a:lnTo>
                <a:lnTo>
                  <a:pt x="1006268" y="276143"/>
                </a:lnTo>
                <a:lnTo>
                  <a:pt x="1028001" y="235080"/>
                </a:lnTo>
                <a:lnTo>
                  <a:pt x="1046211" y="192018"/>
                </a:lnTo>
                <a:lnTo>
                  <a:pt x="1060705" y="147147"/>
                </a:lnTo>
                <a:lnTo>
                  <a:pt x="1071295" y="100660"/>
                </a:lnTo>
                <a:lnTo>
                  <a:pt x="1077788" y="52745"/>
                </a:lnTo>
                <a:lnTo>
                  <a:pt x="1079995" y="3594"/>
                </a:lnTo>
                <a:lnTo>
                  <a:pt x="1079982" y="0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32679" y="8551798"/>
            <a:ext cx="1079969" cy="968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49403" y="8764206"/>
            <a:ext cx="38265" cy="382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09474" y="8764206"/>
            <a:ext cx="178193" cy="1716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639663" y="8764206"/>
            <a:ext cx="38252" cy="382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639663" y="8764206"/>
            <a:ext cx="178866" cy="1729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639663" y="9373946"/>
            <a:ext cx="38252" cy="382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39663" y="9250032"/>
            <a:ext cx="156565" cy="16216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249415" y="9373946"/>
            <a:ext cx="38252" cy="382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131775" y="9251391"/>
            <a:ext cx="155892" cy="16080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639663" y="8764206"/>
            <a:ext cx="648004" cy="32421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639663" y="9088124"/>
            <a:ext cx="648004" cy="32407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46001"/>
            <a:ext cx="7559992" cy="4427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069200"/>
            <a:ext cx="7559992" cy="4264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4798707"/>
            <a:ext cx="7559992" cy="547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85100" y="8725376"/>
            <a:ext cx="511175" cy="593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0800"/>
              </a:lnSpc>
              <a:spcBef>
                <a:spcPts val="100"/>
              </a:spcBef>
            </a:pPr>
            <a:r>
              <a:rPr dirty="0" sz="950" spc="-30">
                <a:solidFill>
                  <a:srgbClr val="E5A812"/>
                </a:solidFill>
                <a:latin typeface="Arial"/>
                <a:cs typeface="Arial"/>
              </a:rPr>
              <a:t>Type  </a:t>
            </a:r>
            <a:r>
              <a:rPr dirty="0" sz="950">
                <a:solidFill>
                  <a:srgbClr val="E5A812"/>
                </a:solidFill>
                <a:latin typeface="Arial"/>
                <a:cs typeface="Arial"/>
              </a:rPr>
              <a:t>Founded  </a:t>
            </a:r>
            <a:r>
              <a:rPr dirty="0" sz="950" spc="-25">
                <a:solidFill>
                  <a:srgbClr val="E5A812"/>
                </a:solidFill>
                <a:latin typeface="Arial"/>
                <a:cs typeface="Arial"/>
              </a:rPr>
              <a:t>Genre</a:t>
            </a:r>
            <a:endParaRPr sz="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8123" y="8725376"/>
            <a:ext cx="1445260" cy="7385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67640">
              <a:lnSpc>
                <a:spcPct val="130800"/>
              </a:lnSpc>
              <a:spcBef>
                <a:spcPts val="100"/>
              </a:spcBef>
            </a:pP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Independent third</a:t>
            </a:r>
            <a:r>
              <a:rPr dirty="0" sz="950" spc="-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party  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1977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50"/>
              </a:spcBef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Ship Classiﬁcation</a:t>
            </a:r>
            <a:r>
              <a:rPr dirty="0" sz="95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Society 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75">
                <a:solidFill>
                  <a:srgbClr val="231F20"/>
                </a:solidFill>
                <a:latin typeface="Arial"/>
                <a:cs typeface="Arial"/>
              </a:rPr>
              <a:t>(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Greek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 Organization)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72914" y="8675185"/>
            <a:ext cx="673100" cy="593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0800"/>
              </a:lnSpc>
              <a:spcBef>
                <a:spcPts val="100"/>
              </a:spcBef>
            </a:pPr>
            <a:r>
              <a:rPr dirty="0" sz="950" spc="5">
                <a:solidFill>
                  <a:srgbClr val="E5A812"/>
                </a:solidFill>
                <a:latin typeface="Arial"/>
                <a:cs typeface="Arial"/>
              </a:rPr>
              <a:t>Industry  </a:t>
            </a:r>
            <a:r>
              <a:rPr dirty="0" sz="950">
                <a:solidFill>
                  <a:srgbClr val="E5A812"/>
                </a:solidFill>
                <a:latin typeface="Arial"/>
                <a:cs typeface="Arial"/>
              </a:rPr>
              <a:t>Area</a:t>
            </a:r>
            <a:r>
              <a:rPr dirty="0" sz="950" spc="-10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E5A812"/>
                </a:solidFill>
                <a:latin typeface="Arial"/>
                <a:cs typeface="Arial"/>
              </a:rPr>
              <a:t>served  Key</a:t>
            </a:r>
            <a:r>
              <a:rPr dirty="0" sz="950" spc="-5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E5A812"/>
                </a:solidFill>
                <a:latin typeface="Arial"/>
                <a:cs typeface="Arial"/>
              </a:rPr>
              <a:t>ﬂeet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45937" y="8675185"/>
            <a:ext cx="1964689" cy="883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11809">
              <a:lnSpc>
                <a:spcPct val="1308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Marine -Naval</a:t>
            </a:r>
            <a:r>
              <a:rPr dirty="0" sz="95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Architecture  Worldwide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50"/>
              </a:spcBef>
            </a:pP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General cargo,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Bulk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carriers,</a:t>
            </a:r>
            <a:r>
              <a:rPr dirty="0" sz="95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Tankers,  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Containers,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Multipurpose,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Yachts,  </a:t>
            </a:r>
            <a:r>
              <a:rPr dirty="0" sz="950" spc="-50">
                <a:solidFill>
                  <a:srgbClr val="231F20"/>
                </a:solidFill>
                <a:latin typeface="Arial"/>
                <a:cs typeface="Arial"/>
              </a:rPr>
              <a:t>RO </a:t>
            </a:r>
            <a:r>
              <a:rPr dirty="0" sz="950" spc="-60">
                <a:solidFill>
                  <a:srgbClr val="231F20"/>
                </a:solidFill>
                <a:latin typeface="Arial"/>
                <a:cs typeface="Arial"/>
              </a:rPr>
              <a:t>ROs,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 etc.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308" y="8516048"/>
            <a:ext cx="87947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INSB@a</a:t>
            </a:r>
            <a:r>
              <a:rPr dirty="0" sz="95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glance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16001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598185" y="9963316"/>
            <a:ext cx="876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5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74278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9299" y="5505191"/>
            <a:ext cx="256603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25">
                <a:solidFill>
                  <a:srgbClr val="E5A812"/>
                </a:solidFill>
                <a:latin typeface="Arial"/>
                <a:cs typeface="Arial"/>
              </a:rPr>
              <a:t>About</a:t>
            </a:r>
            <a:r>
              <a:rPr dirty="0" sz="4000" spc="-445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180">
                <a:solidFill>
                  <a:srgbClr val="E5A812"/>
                </a:solidFill>
                <a:latin typeface="Arial"/>
                <a:cs typeface="Arial"/>
              </a:rPr>
              <a:t>INSB</a:t>
            </a:r>
            <a:endParaRPr sz="4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0136" y="7196931"/>
            <a:ext cx="153416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independent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technical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00136" y="7355706"/>
            <a:ext cx="208026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supervisory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organization,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9467" y="7059717"/>
            <a:ext cx="2340610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 spc="38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conduct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fo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ships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9308" y="7659261"/>
            <a:ext cx="2649855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classification,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statutory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management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systems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 together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applicable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verification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appraisals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engineering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approvals.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58131" y="7182935"/>
            <a:ext cx="2872740" cy="1137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2065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surveying 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services  rendered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via an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extended international network </a:t>
            </a:r>
            <a:r>
              <a:rPr dirty="0" sz="950" spc="55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exclusive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offices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surveyors,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ensure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irrespective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fleet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configuration,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applicable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standards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met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maintained in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line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internationally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recognized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standards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general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EU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criteria.</a:t>
            </a:r>
            <a:endParaRPr sz="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9299" y="6294304"/>
            <a:ext cx="5987415" cy="58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1200" spc="10" b="1">
                <a:solidFill>
                  <a:srgbClr val="231F20"/>
                </a:solidFill>
                <a:latin typeface="Arial"/>
                <a:cs typeface="Arial"/>
              </a:rPr>
              <a:t>Naval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Bureau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S.A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(or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simply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known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)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200" spc="-1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Greek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classification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society,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headquartered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Piraeus,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Greece,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almost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four 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decades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continued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presence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international marine</a:t>
            </a:r>
            <a:r>
              <a:rPr dirty="0" sz="1200" spc="-8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industry.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71003"/>
            <a:ext cx="7559992" cy="3205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331015"/>
            <a:ext cx="7559992" cy="4291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4276801"/>
            <a:ext cx="3557978" cy="1054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54933" y="4276801"/>
            <a:ext cx="3118269" cy="705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70158" y="4276801"/>
            <a:ext cx="889833" cy="10542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81335" y="4979301"/>
            <a:ext cx="2491866" cy="3517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2010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71255" y="9963316"/>
            <a:ext cx="939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35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4372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299" y="6032140"/>
            <a:ext cx="295465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55">
                <a:solidFill>
                  <a:srgbClr val="E5A812"/>
                </a:solidFill>
                <a:latin typeface="Arial"/>
                <a:cs typeface="Arial"/>
              </a:rPr>
              <a:t>Our</a:t>
            </a:r>
            <a:r>
              <a:rPr dirty="0" sz="4000" spc="-44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114">
                <a:solidFill>
                  <a:srgbClr val="E5A812"/>
                </a:solidFill>
                <a:latin typeface="Arial"/>
                <a:cs typeface="Arial"/>
              </a:rPr>
              <a:t>approach</a:t>
            </a:r>
            <a:endParaRPr sz="4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6490" y="7474475"/>
            <a:ext cx="333375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 spc="-330">
                <a:solidFill>
                  <a:srgbClr val="231F20"/>
                </a:solidFill>
                <a:latin typeface="Arial"/>
                <a:cs typeface="Arial"/>
              </a:rPr>
              <a:t>T</a:t>
            </a:r>
            <a:endParaRPr sz="4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95626" y="7597693"/>
            <a:ext cx="2558415" cy="34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professional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practices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activities </a:t>
            </a:r>
            <a:r>
              <a:rPr dirty="0" sz="950" spc="55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Class:.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0669" y="8074020"/>
            <a:ext cx="2741930" cy="34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9235">
              <a:lnSpc>
                <a:spcPct val="109700"/>
              </a:lnSpc>
              <a:spcBef>
                <a:spcPts val="100"/>
              </a:spcBef>
              <a:buChar char="•"/>
              <a:tabLst>
                <a:tab pos="240665" algn="l"/>
                <a:tab pos="241935" algn="l"/>
              </a:tabLst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delivered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good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faith,</a:t>
            </a:r>
            <a:r>
              <a:rPr dirty="0" sz="950" spc="2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honesty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fairness;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0669" y="8391570"/>
            <a:ext cx="2742565" cy="978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9235">
              <a:lnSpc>
                <a:spcPct val="109700"/>
              </a:lnSpc>
              <a:spcBef>
                <a:spcPts val="100"/>
              </a:spcBef>
              <a:buChar char="•"/>
              <a:tabLst>
                <a:tab pos="240665" algn="l"/>
                <a:tab pos="241935" algn="l"/>
              </a:tabLst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apply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adopted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corporate policies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procedures;</a:t>
            </a:r>
            <a:endParaRPr sz="950">
              <a:latin typeface="Arial"/>
              <a:cs typeface="Arial"/>
            </a:endParaRPr>
          </a:p>
          <a:p>
            <a:pPr marL="241300" marR="6985" indent="-229235">
              <a:lnSpc>
                <a:spcPct val="109700"/>
              </a:lnSpc>
              <a:buChar char="•"/>
              <a:tabLst>
                <a:tab pos="240665" algn="l"/>
                <a:tab pos="241935" algn="l"/>
                <a:tab pos="541655" algn="l"/>
                <a:tab pos="1010285" algn="l"/>
                <a:tab pos="1280795" algn="l"/>
                <a:tab pos="1833880" algn="l"/>
                <a:tab pos="2515870" algn="l"/>
              </a:tabLst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ar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base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define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internationally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accepted</a:t>
            </a: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criteria;</a:t>
            </a:r>
            <a:endParaRPr sz="950">
              <a:latin typeface="Arial"/>
              <a:cs typeface="Arial"/>
            </a:endParaRPr>
          </a:p>
          <a:p>
            <a:pPr marL="241300" marR="6985" indent="-229235">
              <a:lnSpc>
                <a:spcPct val="109700"/>
              </a:lnSpc>
              <a:buChar char="•"/>
              <a:tabLst>
                <a:tab pos="240665" algn="l"/>
                <a:tab pos="241935" algn="l"/>
              </a:tabLst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rendered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transparent,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objective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independent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stand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point.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11356" y="7597935"/>
            <a:ext cx="2872740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business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deliverables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technical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satisfy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internationally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recognized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95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quality</a:t>
            </a:r>
            <a:r>
              <a:rPr dirty="0" sz="95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standards,</a:t>
            </a:r>
            <a:r>
              <a:rPr dirty="0" sz="95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IMO</a:t>
            </a:r>
            <a:r>
              <a:rPr dirty="0" sz="95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Conventions,</a:t>
            </a:r>
            <a:r>
              <a:rPr dirty="0" sz="95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Flag</a:t>
            </a:r>
            <a:r>
              <a:rPr dirty="0" sz="95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States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national requirements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general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EU</a:t>
            </a:r>
            <a:r>
              <a:rPr dirty="0" sz="9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criteria.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11356" y="8391812"/>
            <a:ext cx="2872740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Evidence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applied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services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aim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achieve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retain ship’s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technical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integrity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fleet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optimization.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9299" y="6785854"/>
            <a:ext cx="6003925" cy="5892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algn="just"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reputable organization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Society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dedicated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00" spc="-35" b="1">
                <a:solidFill>
                  <a:srgbClr val="231F20"/>
                </a:solidFill>
                <a:latin typeface="Arial"/>
                <a:cs typeface="Arial"/>
              </a:rPr>
              <a:t>conducting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its  operations in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safe,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responsible,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impartial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ethical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way,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thus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being regarded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highly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reliable, competent and trustworthy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provider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within the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maritime</a:t>
            </a:r>
            <a:r>
              <a:rPr dirty="0" sz="1200" spc="-1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industry.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300" y="4441962"/>
            <a:ext cx="222948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experts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10" b="1">
                <a:solidFill>
                  <a:srgbClr val="231F20"/>
                </a:solidFill>
                <a:latin typeface="Arial"/>
                <a:cs typeface="Arial"/>
              </a:rPr>
              <a:t>staff 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shared 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values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uncompromising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quality,  sustainable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growth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factual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result 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orientation.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40024" y="4800600"/>
            <a:ext cx="1079944" cy="5454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39045" y="4905006"/>
            <a:ext cx="863917" cy="8639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056748" y="5013007"/>
            <a:ext cx="38252" cy="38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16794" y="5013007"/>
            <a:ext cx="178206" cy="1716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46995" y="5013007"/>
            <a:ext cx="38252" cy="382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446995" y="5013007"/>
            <a:ext cx="178866" cy="1729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446995" y="5622747"/>
            <a:ext cx="38252" cy="382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446995" y="5498820"/>
            <a:ext cx="156578" cy="1621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056748" y="5622747"/>
            <a:ext cx="38252" cy="382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39095" y="5500204"/>
            <a:ext cx="155905" cy="1608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446995" y="5013007"/>
            <a:ext cx="648004" cy="32421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446995" y="5336927"/>
            <a:ext cx="648004" cy="32408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9200"/>
            <a:ext cx="7559992" cy="4276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516001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1993" y="0"/>
                </a:moveTo>
                <a:lnTo>
                  <a:pt x="0" y="0"/>
                </a:lnTo>
                <a:lnTo>
                  <a:pt x="0" y="216001"/>
                </a:lnTo>
                <a:lnTo>
                  <a:pt x="251993" y="216001"/>
                </a:lnTo>
                <a:lnTo>
                  <a:pt x="251993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596931" y="9963316"/>
            <a:ext cx="901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5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74278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80004" y="3742207"/>
            <a:ext cx="1799996" cy="1603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67998" y="3742207"/>
            <a:ext cx="1799996" cy="1603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9299" y="1793140"/>
            <a:ext cx="25622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95" b="0">
                <a:solidFill>
                  <a:srgbClr val="E5A812"/>
                </a:solidFill>
                <a:latin typeface="Arial"/>
                <a:cs typeface="Arial"/>
              </a:rPr>
              <a:t>What </a:t>
            </a:r>
            <a:r>
              <a:rPr dirty="0" sz="4000" spc="-20" b="0">
                <a:solidFill>
                  <a:srgbClr val="E5A812"/>
                </a:solidFill>
                <a:latin typeface="Arial"/>
                <a:cs typeface="Arial"/>
              </a:rPr>
              <a:t>we</a:t>
            </a:r>
            <a:r>
              <a:rPr dirty="0" sz="4000" spc="-730" b="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20" b="0">
                <a:solidFill>
                  <a:srgbClr val="E5A812"/>
                </a:solidFill>
                <a:latin typeface="Arial"/>
                <a:cs typeface="Arial"/>
              </a:rPr>
              <a:t>do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299" y="7184752"/>
            <a:ext cx="1759585" cy="978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 classification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related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include new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building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supervision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site,</a:t>
            </a:r>
            <a:r>
              <a:rPr dirty="0" sz="9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</a:t>
            </a:r>
            <a:endParaRPr sz="950">
              <a:latin typeface="Arial"/>
              <a:cs typeface="Arial"/>
            </a:endParaRPr>
          </a:p>
          <a:p>
            <a:pPr algn="just" marL="12700" marR="148590">
              <a:lnSpc>
                <a:spcPct val="109700"/>
              </a:lnSpc>
            </a:pP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fleet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service,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applicable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plans 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studies 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approval.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1997" y="3742207"/>
            <a:ext cx="1800009" cy="2138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79299" y="8296179"/>
            <a:ext cx="1791335" cy="1296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classification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scheme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ship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ensure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that your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vessels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continue</a:t>
            </a:r>
            <a:endParaRPr sz="950">
              <a:latin typeface="Arial"/>
              <a:cs typeface="Arial"/>
            </a:endParaRPr>
          </a:p>
          <a:p>
            <a:pPr marL="12700" marR="34925">
              <a:lnSpc>
                <a:spcPct val="109700"/>
              </a:lnSpc>
            </a:pP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maintain compliance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regulations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meet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challenging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demands,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worldwide.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7300" y="7174768"/>
            <a:ext cx="1785620" cy="978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been delegated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extended number</a:t>
            </a:r>
            <a:r>
              <a:rPr dirty="0" sz="9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5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950">
              <a:latin typeface="Arial"/>
              <a:cs typeface="Arial"/>
            </a:endParaRPr>
          </a:p>
          <a:p>
            <a:pPr marL="12700" marR="84455">
              <a:lnSpc>
                <a:spcPct val="109700"/>
              </a:lnSpc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Flag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Administrations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act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on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behalf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conduct</a:t>
            </a:r>
            <a:endParaRPr sz="950">
              <a:latin typeface="Arial"/>
              <a:cs typeface="Arial"/>
            </a:endParaRPr>
          </a:p>
          <a:p>
            <a:pPr marL="12700" marR="405130">
              <a:lnSpc>
                <a:spcPct val="109700"/>
              </a:lnSpc>
            </a:pP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statutory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surveys</a:t>
            </a:r>
            <a:r>
              <a:rPr dirty="0" sz="95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certification.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67300" y="8286196"/>
            <a:ext cx="1818005" cy="1296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surveying 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activities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directly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 relevant</a:t>
            </a:r>
            <a:endParaRPr sz="950">
              <a:latin typeface="Arial"/>
              <a:cs typeface="Arial"/>
            </a:endParaRPr>
          </a:p>
          <a:p>
            <a:pPr marL="12700" marR="57150">
              <a:lnSpc>
                <a:spcPct val="109700"/>
              </a:lnSpc>
            </a:pP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major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international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conventions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codes, as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well 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national requirements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pertaining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prevention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marine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pollution.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55299" y="6257297"/>
            <a:ext cx="1624330" cy="69088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219"/>
              </a:spcBef>
            </a:pPr>
            <a:r>
              <a:rPr dirty="0" sz="2200" spc="-30">
                <a:solidFill>
                  <a:srgbClr val="231F20"/>
                </a:solidFill>
                <a:latin typeface="Arial"/>
                <a:cs typeface="Arial"/>
              </a:rPr>
              <a:t>Management  </a:t>
            </a:r>
            <a:r>
              <a:rPr dirty="0" sz="2200" spc="-25">
                <a:solidFill>
                  <a:srgbClr val="231F20"/>
                </a:solidFill>
                <a:latin typeface="Arial"/>
                <a:cs typeface="Arial"/>
              </a:rPr>
              <a:t>Systems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55299" y="7193752"/>
            <a:ext cx="1805305" cy="819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aim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identify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manage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potential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950" spc="40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achieve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regulatory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compliancy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out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vessels  operating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lifecycle.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55299" y="8146405"/>
            <a:ext cx="1776730" cy="1137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systems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certification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portfolio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includes assessment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verification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across 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wide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range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management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systems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per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ISM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ISPS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Codes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under  the </a:t>
            </a:r>
            <a:r>
              <a:rPr dirty="0" sz="950" spc="-40">
                <a:solidFill>
                  <a:srgbClr val="231F20"/>
                </a:solidFill>
                <a:latin typeface="Arial"/>
                <a:cs typeface="Arial"/>
              </a:rPr>
              <a:t>MLC, </a:t>
            </a:r>
            <a:r>
              <a:rPr dirty="0" sz="950" spc="105">
                <a:solidFill>
                  <a:srgbClr val="231F20"/>
                </a:solidFill>
                <a:latin typeface="Arial"/>
                <a:cs typeface="Arial"/>
              </a:rPr>
              <a:t>2006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 requirements.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9299" y="2654854"/>
            <a:ext cx="6039485" cy="5892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35" b="1">
                <a:solidFill>
                  <a:srgbClr val="231F20"/>
                </a:solidFill>
                <a:latin typeface="Arial"/>
                <a:cs typeface="Arial"/>
              </a:rPr>
              <a:t>services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offered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are to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ensure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irrespective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200" spc="10" b="1">
                <a:solidFill>
                  <a:srgbClr val="231F20"/>
                </a:solidFill>
                <a:latin typeface="Arial"/>
                <a:cs typeface="Arial"/>
              </a:rPr>
              <a:t>fleet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configuration  </a:t>
            </a:r>
            <a:r>
              <a:rPr dirty="0" sz="1200" spc="-45" b="1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trading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pattern,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applicable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safety,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operational </a:t>
            </a:r>
            <a:r>
              <a:rPr dirty="0" sz="1200" spc="-85" b="1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environmental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standards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met 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maintained.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80004" y="5346014"/>
            <a:ext cx="1799996" cy="5345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967999" y="5873851"/>
            <a:ext cx="1799996" cy="67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967998" y="5346001"/>
            <a:ext cx="1799996" cy="2644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967998" y="5609304"/>
            <a:ext cx="1799996" cy="2645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79299" y="5134953"/>
            <a:ext cx="1607820" cy="1804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1135">
              <a:lnSpc>
                <a:spcPct val="100000"/>
              </a:lnSpc>
              <a:spcBef>
                <a:spcPts val="100"/>
              </a:spcBef>
            </a:pPr>
            <a:r>
              <a:rPr dirty="0" sz="5000" spc="65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5000">
              <a:latin typeface="Arial"/>
              <a:cs typeface="Arial"/>
            </a:endParaRPr>
          </a:p>
          <a:p>
            <a:pPr marL="12700" marR="5080">
              <a:lnSpc>
                <a:spcPts val="2600"/>
              </a:lnSpc>
              <a:spcBef>
                <a:spcPts val="2885"/>
              </a:spcBef>
            </a:pPr>
            <a:r>
              <a:rPr dirty="0" sz="2200" spc="-35">
                <a:solidFill>
                  <a:srgbClr val="231F20"/>
                </a:solidFill>
                <a:latin typeface="Arial"/>
                <a:cs typeface="Arial"/>
              </a:rPr>
              <a:t>Ship  </a:t>
            </a:r>
            <a:r>
              <a:rPr dirty="0" sz="2200" spc="-55">
                <a:solidFill>
                  <a:srgbClr val="231F20"/>
                </a:solidFill>
                <a:latin typeface="Arial"/>
                <a:cs typeface="Arial"/>
              </a:rPr>
              <a:t>Classiﬁ</a:t>
            </a:r>
            <a:r>
              <a:rPr dirty="0" sz="2200" spc="-25">
                <a:solidFill>
                  <a:srgbClr val="231F20"/>
                </a:solidFill>
                <a:latin typeface="Arial"/>
                <a:cs typeface="Arial"/>
              </a:rPr>
              <a:t>cation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67299" y="5134953"/>
            <a:ext cx="1714500" cy="1794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9235">
              <a:lnSpc>
                <a:spcPct val="100000"/>
              </a:lnSpc>
              <a:spcBef>
                <a:spcPts val="100"/>
              </a:spcBef>
            </a:pPr>
            <a:r>
              <a:rPr dirty="0" sz="5000" spc="1135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5000">
              <a:latin typeface="Arial"/>
              <a:cs typeface="Arial"/>
            </a:endParaRPr>
          </a:p>
          <a:p>
            <a:pPr marL="12700" marR="5080">
              <a:lnSpc>
                <a:spcPts val="2600"/>
              </a:lnSpc>
              <a:spcBef>
                <a:spcPts val="2805"/>
              </a:spcBef>
            </a:pPr>
            <a:r>
              <a:rPr dirty="0" sz="2200" spc="-45">
                <a:solidFill>
                  <a:srgbClr val="231F20"/>
                </a:solidFill>
                <a:latin typeface="Arial"/>
                <a:cs typeface="Arial"/>
              </a:rPr>
              <a:t>Governmental  </a:t>
            </a:r>
            <a:r>
              <a:rPr dirty="0" sz="2200" spc="-65">
                <a:solidFill>
                  <a:srgbClr val="231F20"/>
                </a:solidFill>
                <a:latin typeface="Arial"/>
                <a:cs typeface="Arial"/>
              </a:rPr>
              <a:t>Services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24563" y="5134953"/>
            <a:ext cx="40640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1885">
                <a:solidFill>
                  <a:srgbClr val="FFFFFF"/>
                </a:solidFill>
                <a:latin typeface="Arial"/>
                <a:cs typeface="Arial"/>
              </a:rPr>
              <a:t>j</a:t>
            </a:r>
            <a:endParaRPr sz="5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67998" y="5328901"/>
            <a:ext cx="1800225" cy="0"/>
          </a:xfrm>
          <a:custGeom>
            <a:avLst/>
            <a:gdLst/>
            <a:ahLst/>
            <a:cxnLst/>
            <a:rect l="l" t="t" r="r" b="b"/>
            <a:pathLst>
              <a:path w="1800225" h="0">
                <a:moveTo>
                  <a:pt x="0" y="0"/>
                </a:moveTo>
                <a:lnTo>
                  <a:pt x="1799996" y="0"/>
                </a:lnTo>
              </a:path>
            </a:pathLst>
          </a:custGeom>
          <a:ln w="44996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9200"/>
            <a:ext cx="7559992" cy="8553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997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2006" y="0"/>
                </a:moveTo>
                <a:lnTo>
                  <a:pt x="0" y="0"/>
                </a:lnTo>
                <a:lnTo>
                  <a:pt x="0" y="216001"/>
                </a:lnTo>
                <a:lnTo>
                  <a:pt x="252006" y="216001"/>
                </a:lnTo>
                <a:lnTo>
                  <a:pt x="252006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70418" y="9963316"/>
            <a:ext cx="952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45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4372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9299" y="1592142"/>
            <a:ext cx="1945005" cy="1143000"/>
          </a:xfrm>
          <a:prstGeom prst="rect"/>
        </p:spPr>
        <p:txBody>
          <a:bodyPr wrap="square" lIns="0" tIns="114300" rIns="0" bIns="0" rtlCol="0" vert="horz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900"/>
              </a:spcBef>
            </a:pPr>
            <a:r>
              <a:rPr dirty="0" sz="4000" spc="-105" b="0">
                <a:solidFill>
                  <a:srgbClr val="E5A812"/>
                </a:solidFill>
                <a:latin typeface="Arial"/>
                <a:cs typeface="Arial"/>
              </a:rPr>
              <a:t>Survey</a:t>
            </a:r>
            <a:r>
              <a:rPr dirty="0" sz="4000" spc="-459" b="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140" b="0">
                <a:solidFill>
                  <a:srgbClr val="E5A812"/>
                </a:solidFill>
                <a:latin typeface="Arial"/>
                <a:cs typeface="Arial"/>
              </a:rPr>
              <a:t>&amp;  </a:t>
            </a:r>
            <a:r>
              <a:rPr dirty="0" sz="4000" spc="-75" b="0">
                <a:solidFill>
                  <a:srgbClr val="E5A812"/>
                </a:solidFill>
                <a:latin typeface="Arial"/>
                <a:cs typeface="Arial"/>
              </a:rPr>
              <a:t>Beyond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65005" y="5912489"/>
            <a:ext cx="171640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society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developed its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40">
                <a:solidFill>
                  <a:srgbClr val="231F20"/>
                </a:solidFill>
                <a:latin typeface="Arial"/>
                <a:cs typeface="Arial"/>
              </a:rPr>
              <a:t>own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615" y="5843882"/>
            <a:ext cx="2329815" cy="4432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750" spc="5">
                <a:solidFill>
                  <a:srgbClr val="231F20"/>
                </a:solidFill>
                <a:latin typeface="Arial"/>
                <a:cs typeface="Arial"/>
              </a:rPr>
              <a:t>INS</a:t>
            </a:r>
            <a:r>
              <a:rPr dirty="0" sz="2750" spc="5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se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7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Rule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Regulations,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332" y="6216044"/>
            <a:ext cx="2807970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relevant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ships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design,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construction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operational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maintenance,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line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IACS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unified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requirements.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9332" y="6851146"/>
            <a:ext cx="2791460" cy="1137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Design and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Construction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requirements,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scope 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tests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surveys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defined by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95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Rules</a:t>
            </a:r>
            <a:endParaRPr sz="950">
              <a:latin typeface="Arial"/>
              <a:cs typeface="Arial"/>
            </a:endParaRPr>
          </a:p>
          <a:p>
            <a:pPr marL="12700" marR="131445">
              <a:lnSpc>
                <a:spcPct val="109700"/>
              </a:lnSpc>
            </a:pP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Ship Classification and Construction.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INSB  Class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confirms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ship’s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these  requirements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issuing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Certificate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Ship’s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Classification 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entering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society’s 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Register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Ships.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332" y="8121349"/>
            <a:ext cx="2869565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rules require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every classed vessel  shall be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subject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periodic surveys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throughout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its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determine whether it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maintained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accordance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classification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standards.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11406" y="5835031"/>
            <a:ext cx="232537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Services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rendered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include: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23954" y="6174540"/>
            <a:ext cx="2834005" cy="2341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85725" indent="-216535">
              <a:lnSpc>
                <a:spcPct val="109700"/>
              </a:lnSpc>
              <a:spcBef>
                <a:spcPts val="100"/>
              </a:spcBef>
              <a:buChar char="•"/>
              <a:tabLst>
                <a:tab pos="228600" algn="l"/>
                <a:tab pos="229235" algn="l"/>
              </a:tabLst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classification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scheme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including periodic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maintenance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9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class.</a:t>
            </a:r>
            <a:endParaRPr sz="950">
              <a:latin typeface="Arial"/>
              <a:cs typeface="Arial"/>
            </a:endParaRPr>
          </a:p>
          <a:p>
            <a:pPr marL="228600" marR="5080" indent="-216535">
              <a:lnSpc>
                <a:spcPct val="109700"/>
              </a:lnSpc>
              <a:spcBef>
                <a:spcPts val="280"/>
              </a:spcBef>
              <a:buChar char="•"/>
              <a:tabLst>
                <a:tab pos="228600" algn="l"/>
                <a:tab pos="229235" algn="l"/>
              </a:tabLst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supervision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site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ships during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construction.</a:t>
            </a:r>
            <a:endParaRPr sz="950">
              <a:latin typeface="Arial"/>
              <a:cs typeface="Arial"/>
            </a:endParaRPr>
          </a:p>
          <a:p>
            <a:pPr marL="228600" marR="5080" indent="-216535">
              <a:lnSpc>
                <a:spcPct val="109700"/>
              </a:lnSpc>
              <a:spcBef>
                <a:spcPts val="285"/>
              </a:spcBef>
              <a:buChar char="•"/>
              <a:tabLst>
                <a:tab pos="228600" algn="l"/>
                <a:tab pos="229235" algn="l"/>
              </a:tabLst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Engineering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studies </a:t>
            </a:r>
            <a:r>
              <a:rPr dirty="0" sz="950" spc="-125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plan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approval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technical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review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calculations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services</a:t>
            </a:r>
            <a:endParaRPr sz="950">
              <a:latin typeface="Arial"/>
              <a:cs typeface="Arial"/>
            </a:endParaRPr>
          </a:p>
          <a:p>
            <a:pPr marL="228600" indent="-216535">
              <a:lnSpc>
                <a:spcPct val="100000"/>
              </a:lnSpc>
              <a:spcBef>
                <a:spcPts val="390"/>
              </a:spcBef>
              <a:buChar char="•"/>
              <a:tabLst>
                <a:tab pos="228600" algn="l"/>
                <a:tab pos="229235" algn="l"/>
              </a:tabLst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Statutory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dirty="0" sz="9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certification.</a:t>
            </a:r>
            <a:endParaRPr sz="950">
              <a:latin typeface="Arial"/>
              <a:cs typeface="Arial"/>
            </a:endParaRPr>
          </a:p>
          <a:p>
            <a:pPr marL="228600" marR="646430" indent="-216535">
              <a:lnSpc>
                <a:spcPct val="109700"/>
              </a:lnSpc>
              <a:spcBef>
                <a:spcPts val="285"/>
              </a:spcBef>
              <a:buChar char="•"/>
              <a:tabLst>
                <a:tab pos="228600" algn="l"/>
                <a:tab pos="229235" algn="l"/>
              </a:tabLst>
            </a:pP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ISM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ISPS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systems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assessment </a:t>
            </a:r>
            <a:r>
              <a:rPr dirty="0" sz="950" spc="-35">
                <a:solidFill>
                  <a:srgbClr val="231F20"/>
                </a:solidFill>
                <a:latin typeface="Arial"/>
                <a:cs typeface="Arial"/>
              </a:rPr>
              <a:t>&amp;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certification.</a:t>
            </a:r>
            <a:endParaRPr sz="950">
              <a:latin typeface="Arial"/>
              <a:cs typeface="Arial"/>
            </a:endParaRPr>
          </a:p>
          <a:p>
            <a:pPr marL="228600" indent="-216535">
              <a:lnSpc>
                <a:spcPct val="100000"/>
              </a:lnSpc>
              <a:spcBef>
                <a:spcPts val="395"/>
              </a:spcBef>
              <a:buChar char="•"/>
              <a:tabLst>
                <a:tab pos="228600" algn="l"/>
                <a:tab pos="229235" algn="l"/>
              </a:tabLst>
            </a:pPr>
            <a:r>
              <a:rPr dirty="0" sz="950" spc="-15">
                <a:solidFill>
                  <a:srgbClr val="231F20"/>
                </a:solidFill>
                <a:latin typeface="Arial"/>
                <a:cs typeface="Arial"/>
              </a:rPr>
              <a:t>MLC </a:t>
            </a:r>
            <a:r>
              <a:rPr dirty="0" sz="950" spc="105">
                <a:solidFill>
                  <a:srgbClr val="231F20"/>
                </a:solidFill>
                <a:latin typeface="Arial"/>
                <a:cs typeface="Arial"/>
              </a:rPr>
              <a:t>2006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assessments and</a:t>
            </a:r>
            <a:r>
              <a:rPr dirty="0" sz="95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verifications.</a:t>
            </a:r>
            <a:endParaRPr sz="950">
              <a:latin typeface="Arial"/>
              <a:cs typeface="Arial"/>
            </a:endParaRPr>
          </a:p>
          <a:p>
            <a:pPr marL="228600" marR="339725" indent="-216535">
              <a:lnSpc>
                <a:spcPct val="109700"/>
              </a:lnSpc>
              <a:spcBef>
                <a:spcPts val="280"/>
              </a:spcBef>
              <a:buChar char="•"/>
              <a:tabLst>
                <a:tab pos="228600" algn="l"/>
                <a:tab pos="229235" algn="l"/>
              </a:tabLst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Technical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interpretation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consultancy 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services.</a:t>
            </a:r>
            <a:endParaRPr sz="950">
              <a:latin typeface="Arial"/>
              <a:cs typeface="Arial"/>
            </a:endParaRPr>
          </a:p>
          <a:p>
            <a:pPr marL="228600" indent="-216535">
              <a:lnSpc>
                <a:spcPct val="100000"/>
              </a:lnSpc>
              <a:spcBef>
                <a:spcPts val="395"/>
              </a:spcBef>
              <a:buChar char="•"/>
              <a:tabLst>
                <a:tab pos="228600" algn="l"/>
                <a:tab pos="229235" algn="l"/>
              </a:tabLst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Damage </a:t>
            </a:r>
            <a:r>
              <a:rPr dirty="0" sz="950" spc="-125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Modification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95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repairs.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9299" y="3075146"/>
            <a:ext cx="6005830" cy="261302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 indent="-635">
              <a:lnSpc>
                <a:spcPct val="102699"/>
              </a:lnSpc>
              <a:spcBef>
                <a:spcPts val="55"/>
              </a:spcBef>
            </a:pPr>
            <a:r>
              <a:rPr dirty="0" sz="14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400" spc="-35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belongs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leading </a:t>
            </a:r>
            <a:r>
              <a:rPr dirty="0" sz="1200" spc="10" b="1">
                <a:solidFill>
                  <a:srgbClr val="231F20"/>
                </a:solidFill>
                <a:latin typeface="Arial"/>
                <a:cs typeface="Arial"/>
              </a:rPr>
              <a:t>Non </a:t>
            </a:r>
            <a:r>
              <a:rPr dirty="0" sz="1200" b="1">
                <a:solidFill>
                  <a:srgbClr val="231F20"/>
                </a:solidFill>
                <a:latin typeface="Arial"/>
                <a:cs typeface="Arial"/>
              </a:rPr>
              <a:t>IACS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classification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societies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regarded as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highly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competent and trustworthy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provider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within the maritime  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industry.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Arial"/>
              <a:cs typeface="Arial"/>
            </a:endParaRPr>
          </a:p>
          <a:p>
            <a:pPr marL="3144520" marR="337820">
              <a:lnSpc>
                <a:spcPct val="109700"/>
              </a:lnSpc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Classification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based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regular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five-year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cycle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Annual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Surveys,</a:t>
            </a:r>
            <a:r>
              <a:rPr dirty="0" sz="9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</a:t>
            </a:r>
            <a:endParaRPr sz="950">
              <a:latin typeface="Arial"/>
              <a:cs typeface="Arial"/>
            </a:endParaRPr>
          </a:p>
          <a:p>
            <a:pPr marL="3144520" marR="7620">
              <a:lnSpc>
                <a:spcPct val="109700"/>
              </a:lnSpc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Intermediate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Survey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comprehensive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Special  Survey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dry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docking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underwater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inspection in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lieu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dry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docking twice in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five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year  period.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Arial"/>
              <a:cs typeface="Arial"/>
            </a:endParaRPr>
          </a:p>
          <a:p>
            <a:pPr marL="3144520">
              <a:lnSpc>
                <a:spcPct val="100000"/>
              </a:lnSpc>
            </a:pP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surveyors also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attend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repairs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90">
                <a:solidFill>
                  <a:srgbClr val="231F20"/>
                </a:solidFill>
                <a:latin typeface="Arial"/>
                <a:cs typeface="Arial"/>
              </a:rPr>
              <a:t>/</a:t>
            </a:r>
            <a:endParaRPr sz="950">
              <a:latin typeface="Arial"/>
              <a:cs typeface="Arial"/>
            </a:endParaRPr>
          </a:p>
          <a:p>
            <a:pPr marL="3144520" marR="332740">
              <a:lnSpc>
                <a:spcPct val="109700"/>
              </a:lnSpc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modifications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determine that the work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performed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returns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unit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-2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condition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conforms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95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20">
                <a:solidFill>
                  <a:srgbClr val="231F20"/>
                </a:solidFill>
                <a:latin typeface="Arial"/>
                <a:cs typeface="Arial"/>
              </a:rPr>
              <a:t>Rules.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1999" y="3965397"/>
            <a:ext cx="2843997" cy="1764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46020" y="523801"/>
            <a:ext cx="1080135" cy="545465"/>
          </a:xfrm>
          <a:custGeom>
            <a:avLst/>
            <a:gdLst/>
            <a:ahLst/>
            <a:cxnLst/>
            <a:rect l="l" t="t" r="r" b="b"/>
            <a:pathLst>
              <a:path w="1080135" h="545465">
                <a:moveTo>
                  <a:pt x="539978" y="0"/>
                </a:moveTo>
                <a:lnTo>
                  <a:pt x="490827" y="2206"/>
                </a:lnTo>
                <a:lnTo>
                  <a:pt x="442912" y="8700"/>
                </a:lnTo>
                <a:lnTo>
                  <a:pt x="396424" y="19289"/>
                </a:lnTo>
                <a:lnTo>
                  <a:pt x="351554" y="33784"/>
                </a:lnTo>
                <a:lnTo>
                  <a:pt x="308492" y="51993"/>
                </a:lnTo>
                <a:lnTo>
                  <a:pt x="267429" y="73726"/>
                </a:lnTo>
                <a:lnTo>
                  <a:pt x="228555" y="98793"/>
                </a:lnTo>
                <a:lnTo>
                  <a:pt x="192061" y="127002"/>
                </a:lnTo>
                <a:lnTo>
                  <a:pt x="158138" y="158164"/>
                </a:lnTo>
                <a:lnTo>
                  <a:pt x="126977" y="192087"/>
                </a:lnTo>
                <a:lnTo>
                  <a:pt x="98768" y="228580"/>
                </a:lnTo>
                <a:lnTo>
                  <a:pt x="73701" y="267454"/>
                </a:lnTo>
                <a:lnTo>
                  <a:pt x="51968" y="308517"/>
                </a:lnTo>
                <a:lnTo>
                  <a:pt x="33758" y="351579"/>
                </a:lnTo>
                <a:lnTo>
                  <a:pt x="19264" y="396450"/>
                </a:lnTo>
                <a:lnTo>
                  <a:pt x="8674" y="442938"/>
                </a:lnTo>
                <a:lnTo>
                  <a:pt x="2181" y="490852"/>
                </a:lnTo>
                <a:lnTo>
                  <a:pt x="1" y="539407"/>
                </a:lnTo>
                <a:lnTo>
                  <a:pt x="0" y="545401"/>
                </a:lnTo>
                <a:lnTo>
                  <a:pt x="99072" y="545401"/>
                </a:lnTo>
                <a:lnTo>
                  <a:pt x="98983" y="536397"/>
                </a:lnTo>
                <a:lnTo>
                  <a:pt x="102315" y="482476"/>
                </a:lnTo>
                <a:lnTo>
                  <a:pt x="112045" y="430544"/>
                </a:lnTo>
                <a:lnTo>
                  <a:pt x="127776" y="380998"/>
                </a:lnTo>
                <a:lnTo>
                  <a:pt x="149108" y="334236"/>
                </a:lnTo>
                <a:lnTo>
                  <a:pt x="175643" y="290657"/>
                </a:lnTo>
                <a:lnTo>
                  <a:pt x="206984" y="250659"/>
                </a:lnTo>
                <a:lnTo>
                  <a:pt x="206984" y="212407"/>
                </a:lnTo>
                <a:lnTo>
                  <a:pt x="245236" y="212407"/>
                </a:lnTo>
                <a:lnTo>
                  <a:pt x="285234" y="181066"/>
                </a:lnTo>
                <a:lnTo>
                  <a:pt x="328813" y="154531"/>
                </a:lnTo>
                <a:lnTo>
                  <a:pt x="375575" y="133199"/>
                </a:lnTo>
                <a:lnTo>
                  <a:pt x="425121" y="117468"/>
                </a:lnTo>
                <a:lnTo>
                  <a:pt x="477054" y="107738"/>
                </a:lnTo>
                <a:lnTo>
                  <a:pt x="530974" y="104406"/>
                </a:lnTo>
                <a:lnTo>
                  <a:pt x="858663" y="104406"/>
                </a:lnTo>
                <a:lnTo>
                  <a:pt x="851401" y="98793"/>
                </a:lnTo>
                <a:lnTo>
                  <a:pt x="812528" y="73726"/>
                </a:lnTo>
                <a:lnTo>
                  <a:pt x="771464" y="51993"/>
                </a:lnTo>
                <a:lnTo>
                  <a:pt x="728402" y="33784"/>
                </a:lnTo>
                <a:lnTo>
                  <a:pt x="683532" y="19289"/>
                </a:lnTo>
                <a:lnTo>
                  <a:pt x="637044" y="8700"/>
                </a:lnTo>
                <a:lnTo>
                  <a:pt x="589129" y="2206"/>
                </a:lnTo>
                <a:lnTo>
                  <a:pt x="539978" y="0"/>
                </a:lnTo>
                <a:close/>
              </a:path>
              <a:path w="1080135" h="545465">
                <a:moveTo>
                  <a:pt x="858663" y="104406"/>
                </a:moveTo>
                <a:lnTo>
                  <a:pt x="530974" y="104406"/>
                </a:lnTo>
                <a:lnTo>
                  <a:pt x="584899" y="107738"/>
                </a:lnTo>
                <a:lnTo>
                  <a:pt x="636835" y="117468"/>
                </a:lnTo>
                <a:lnTo>
                  <a:pt x="686384" y="133199"/>
                </a:lnTo>
                <a:lnTo>
                  <a:pt x="733147" y="154531"/>
                </a:lnTo>
                <a:lnTo>
                  <a:pt x="776726" y="181066"/>
                </a:lnTo>
                <a:lnTo>
                  <a:pt x="816724" y="212407"/>
                </a:lnTo>
                <a:lnTo>
                  <a:pt x="854976" y="212407"/>
                </a:lnTo>
                <a:lnTo>
                  <a:pt x="854976" y="250659"/>
                </a:lnTo>
                <a:lnTo>
                  <a:pt x="886317" y="290657"/>
                </a:lnTo>
                <a:lnTo>
                  <a:pt x="912852" y="334236"/>
                </a:lnTo>
                <a:lnTo>
                  <a:pt x="934185" y="380998"/>
                </a:lnTo>
                <a:lnTo>
                  <a:pt x="949915" y="430544"/>
                </a:lnTo>
                <a:lnTo>
                  <a:pt x="959645" y="482476"/>
                </a:lnTo>
                <a:lnTo>
                  <a:pt x="962977" y="536397"/>
                </a:lnTo>
                <a:lnTo>
                  <a:pt x="962888" y="545401"/>
                </a:lnTo>
                <a:lnTo>
                  <a:pt x="1079957" y="545401"/>
                </a:lnTo>
                <a:lnTo>
                  <a:pt x="1077775" y="490852"/>
                </a:lnTo>
                <a:lnTo>
                  <a:pt x="1071282" y="442938"/>
                </a:lnTo>
                <a:lnTo>
                  <a:pt x="1060693" y="396450"/>
                </a:lnTo>
                <a:lnTo>
                  <a:pt x="1046198" y="351579"/>
                </a:lnTo>
                <a:lnTo>
                  <a:pt x="1027989" y="308517"/>
                </a:lnTo>
                <a:lnTo>
                  <a:pt x="1006255" y="267454"/>
                </a:lnTo>
                <a:lnTo>
                  <a:pt x="981189" y="228580"/>
                </a:lnTo>
                <a:lnTo>
                  <a:pt x="952979" y="192087"/>
                </a:lnTo>
                <a:lnTo>
                  <a:pt x="921818" y="158164"/>
                </a:lnTo>
                <a:lnTo>
                  <a:pt x="887895" y="127002"/>
                </a:lnTo>
                <a:lnTo>
                  <a:pt x="858663" y="104406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46026" y="628205"/>
            <a:ext cx="1079944" cy="975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162751" y="736193"/>
            <a:ext cx="38252" cy="382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22797" y="736193"/>
            <a:ext cx="178206" cy="1716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552998" y="736193"/>
            <a:ext cx="38252" cy="382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52998" y="736193"/>
            <a:ext cx="178866" cy="1729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552998" y="1345958"/>
            <a:ext cx="38252" cy="38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552998" y="1222019"/>
            <a:ext cx="156565" cy="162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162751" y="1345958"/>
            <a:ext cx="38252" cy="38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045098" y="1223391"/>
            <a:ext cx="155905" cy="1608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552998" y="736193"/>
            <a:ext cx="648004" cy="3242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52998" y="1060126"/>
            <a:ext cx="648004" cy="3240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22802"/>
            <a:ext cx="7559992" cy="106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559992" cy="6415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6415201"/>
            <a:ext cx="6231293" cy="28105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25197" y="6415201"/>
            <a:ext cx="1334795" cy="3207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9219648"/>
            <a:ext cx="6231293" cy="4031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16001" y="9941407"/>
            <a:ext cx="251993" cy="2159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596651" y="9963316"/>
            <a:ext cx="908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64263" y="10000056"/>
            <a:ext cx="574255" cy="809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774278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FFFFFF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5624" y="6995439"/>
            <a:ext cx="5494655" cy="1990725"/>
          </a:xfrm>
          <a:prstGeom prst="rect">
            <a:avLst/>
          </a:prstGeom>
        </p:spPr>
        <p:txBody>
          <a:bodyPr wrap="square" lIns="0" tIns="1492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75"/>
              </a:spcBef>
            </a:pPr>
            <a:r>
              <a:rPr dirty="0" sz="2800" spc="-60">
                <a:solidFill>
                  <a:srgbClr val="231F20"/>
                </a:solidFill>
                <a:latin typeface="Arial"/>
                <a:cs typeface="Arial"/>
              </a:rPr>
              <a:t>Everyone </a:t>
            </a:r>
            <a:r>
              <a:rPr dirty="0" sz="2800" spc="-3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2800" spc="-6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2800" spc="-5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800" spc="-105">
                <a:solidFill>
                  <a:srgbClr val="231F20"/>
                </a:solidFill>
                <a:latin typeface="Arial"/>
                <a:cs typeface="Arial"/>
              </a:rPr>
              <a:t>past.</a:t>
            </a:r>
            <a:endParaRPr sz="2800">
              <a:latin typeface="Arial"/>
              <a:cs typeface="Arial"/>
            </a:endParaRPr>
          </a:p>
          <a:p>
            <a:pPr algn="ctr" marL="12700" marR="5080">
              <a:lnSpc>
                <a:spcPts val="3300"/>
              </a:lnSpc>
              <a:spcBef>
                <a:spcPts val="1235"/>
              </a:spcBef>
            </a:pPr>
            <a:r>
              <a:rPr dirty="0" sz="2800" spc="-25">
                <a:solidFill>
                  <a:srgbClr val="231F20"/>
                </a:solidFill>
                <a:latin typeface="Arial"/>
                <a:cs typeface="Arial"/>
              </a:rPr>
              <a:t>ours</a:t>
            </a:r>
            <a:r>
              <a:rPr dirty="0" sz="2800" spc="-2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800" spc="-2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2800" spc="-2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231F20"/>
                </a:solidFill>
                <a:latin typeface="Arial"/>
                <a:cs typeface="Arial"/>
              </a:rPr>
              <a:t>almost</a:t>
            </a:r>
            <a:r>
              <a:rPr dirty="0" sz="2800" spc="-2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800" spc="11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dirty="0" sz="2800" spc="-2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800" spc="-50">
                <a:solidFill>
                  <a:srgbClr val="231F20"/>
                </a:solidFill>
                <a:latin typeface="Arial"/>
                <a:cs typeface="Arial"/>
              </a:rPr>
              <a:t>decades</a:t>
            </a:r>
            <a:r>
              <a:rPr dirty="0" sz="2800" spc="-2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800" spc="9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2800" spc="-2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2800" spc="-40">
                <a:solidFill>
                  <a:srgbClr val="231F20"/>
                </a:solidFill>
                <a:latin typeface="Arial"/>
                <a:cs typeface="Arial"/>
              </a:rPr>
              <a:t>growing  </a:t>
            </a:r>
            <a:r>
              <a:rPr dirty="0" sz="2800" spc="-45">
                <a:solidFill>
                  <a:srgbClr val="231F20"/>
                </a:solidFill>
                <a:latin typeface="Arial"/>
                <a:cs typeface="Arial"/>
              </a:rPr>
              <a:t>marine </a:t>
            </a:r>
            <a:r>
              <a:rPr dirty="0" sz="2800" spc="-30">
                <a:solidFill>
                  <a:srgbClr val="231F20"/>
                </a:solidFill>
                <a:latin typeface="Arial"/>
                <a:cs typeface="Arial"/>
              </a:rPr>
              <a:t>knowledge </a:t>
            </a:r>
            <a:r>
              <a:rPr dirty="0" sz="2800" spc="-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2800" spc="-50">
                <a:solidFill>
                  <a:srgbClr val="231F20"/>
                </a:solidFill>
                <a:latin typeface="Arial"/>
                <a:cs typeface="Arial"/>
              </a:rPr>
              <a:t>technical  </a:t>
            </a:r>
            <a:r>
              <a:rPr dirty="0" sz="2800" spc="-95">
                <a:solidFill>
                  <a:srgbClr val="231F20"/>
                </a:solidFill>
                <a:latin typeface="Arial"/>
                <a:cs typeface="Arial"/>
              </a:rPr>
              <a:t>experience.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"/>
            <a:ext cx="7559992" cy="2138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997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4" h="216534">
                <a:moveTo>
                  <a:pt x="252006" y="0"/>
                </a:moveTo>
                <a:lnTo>
                  <a:pt x="0" y="0"/>
                </a:lnTo>
                <a:lnTo>
                  <a:pt x="0" y="216001"/>
                </a:lnTo>
                <a:lnTo>
                  <a:pt x="252006" y="216001"/>
                </a:lnTo>
                <a:lnTo>
                  <a:pt x="252006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69580" y="9963316"/>
            <a:ext cx="971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0" b="1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4372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9302" y="7170689"/>
            <a:ext cx="2362200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n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order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commence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r>
              <a:rPr dirty="0" sz="95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admission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9302" y="7329465"/>
            <a:ext cx="2618105" cy="17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determine the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applicable</a:t>
            </a:r>
            <a:r>
              <a:rPr dirty="0" sz="9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entry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0302" y="7033476"/>
            <a:ext cx="2853055" cy="7162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requirements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followin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g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information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283" y="7633020"/>
            <a:ext cx="2454275" cy="34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documentation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vessel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transmitted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9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Class: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9283" y="8050107"/>
            <a:ext cx="2743835" cy="1391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6210" marR="8255" indent="-144145">
              <a:lnSpc>
                <a:spcPct val="105300"/>
              </a:lnSpc>
              <a:spcBef>
                <a:spcPts val="100"/>
              </a:spcBef>
              <a:buChar char="•"/>
              <a:tabLst>
                <a:tab pos="156845" algn="l"/>
              </a:tabLst>
            </a:pP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Vessel’s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Existing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Classification Certificate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and  its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Annexes</a:t>
            </a:r>
            <a:endParaRPr sz="950">
              <a:latin typeface="Arial"/>
              <a:cs typeface="Arial"/>
            </a:endParaRPr>
          </a:p>
          <a:p>
            <a:pPr marL="156210" marR="272415" indent="-144145">
              <a:lnSpc>
                <a:spcPct val="109700"/>
              </a:lnSpc>
              <a:spcBef>
                <a:spcPts val="280"/>
              </a:spcBef>
              <a:buChar char="•"/>
              <a:tabLst>
                <a:tab pos="156845" algn="l"/>
              </a:tabLst>
            </a:pP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Latest survey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status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report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including 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memoranda,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conditions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posed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recommendations,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if</a:t>
            </a: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endParaRPr sz="950">
              <a:latin typeface="Arial"/>
              <a:cs typeface="Arial"/>
            </a:endParaRPr>
          </a:p>
          <a:p>
            <a:pPr marL="156210" marR="5080" indent="-144145">
              <a:lnSpc>
                <a:spcPct val="109700"/>
              </a:lnSpc>
              <a:spcBef>
                <a:spcPts val="284"/>
              </a:spcBef>
              <a:buChar char="•"/>
              <a:tabLst>
                <a:tab pos="156845" algn="l"/>
              </a:tabLst>
            </a:pPr>
            <a:r>
              <a:rPr dirty="0" sz="950" spc="-1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list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continuous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machinery survey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items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(when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applicable)</a:t>
            </a:r>
            <a:endParaRPr sz="950">
              <a:latin typeface="Arial"/>
              <a:cs typeface="Arial"/>
            </a:endParaRPr>
          </a:p>
          <a:p>
            <a:pPr marL="156210" indent="-144145">
              <a:lnSpc>
                <a:spcPct val="100000"/>
              </a:lnSpc>
              <a:spcBef>
                <a:spcPts val="390"/>
              </a:spcBef>
              <a:buChar char="•"/>
              <a:tabLst>
                <a:tab pos="156845" algn="l"/>
              </a:tabLst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Copies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standing Statutory</a:t>
            </a:r>
            <a:r>
              <a:rPr dirty="0" sz="9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certificates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11357" y="7147766"/>
            <a:ext cx="2753360" cy="891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6210" marR="5080" indent="-144145">
              <a:lnSpc>
                <a:spcPct val="109700"/>
              </a:lnSpc>
              <a:spcBef>
                <a:spcPts val="100"/>
              </a:spcBef>
              <a:buChar char="•"/>
              <a:tabLst>
                <a:tab pos="156845" algn="l"/>
              </a:tabLst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Main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plans,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manuals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booklets, as 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deemed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necessary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vessel’s 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type,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notation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type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9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service</a:t>
            </a:r>
            <a:endParaRPr sz="950">
              <a:latin typeface="Arial"/>
              <a:cs typeface="Arial"/>
            </a:endParaRPr>
          </a:p>
          <a:p>
            <a:pPr marL="156210" indent="-144145">
              <a:lnSpc>
                <a:spcPct val="100000"/>
              </a:lnSpc>
              <a:spcBef>
                <a:spcPts val="390"/>
              </a:spcBef>
              <a:buChar char="•"/>
              <a:tabLst>
                <a:tab pos="156845" algn="l"/>
              </a:tabLst>
            </a:pP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Copy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vessel’s </a:t>
            </a:r>
            <a:r>
              <a:rPr dirty="0" sz="950" spc="-5">
                <a:solidFill>
                  <a:srgbClr val="231F20"/>
                </a:solidFill>
                <a:latin typeface="Arial"/>
                <a:cs typeface="Arial"/>
              </a:rPr>
              <a:t>Flag </a:t>
            </a:r>
            <a:r>
              <a:rPr dirty="0" sz="950">
                <a:solidFill>
                  <a:srgbClr val="231F20"/>
                </a:solidFill>
                <a:latin typeface="Arial"/>
                <a:cs typeface="Arial"/>
              </a:rPr>
              <a:t>Registry</a:t>
            </a:r>
            <a:r>
              <a:rPr dirty="0" sz="9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Certificate</a:t>
            </a:r>
            <a:endParaRPr sz="950">
              <a:latin typeface="Arial"/>
              <a:cs typeface="Arial"/>
            </a:endParaRPr>
          </a:p>
          <a:p>
            <a:pPr marL="156210" indent="-144145">
              <a:lnSpc>
                <a:spcPct val="100000"/>
              </a:lnSpc>
              <a:spcBef>
                <a:spcPts val="395"/>
              </a:spcBef>
              <a:buChar char="•"/>
              <a:tabLst>
                <a:tab pos="156845" algn="l"/>
              </a:tabLst>
            </a:pP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Copies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exemption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certificates,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if</a:t>
            </a:r>
            <a:r>
              <a:rPr dirty="0" sz="9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11357" y="8112966"/>
            <a:ext cx="2781300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5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program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set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forth</a:t>
            </a:r>
            <a:r>
              <a:rPr dirty="0" sz="950" spc="-1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based 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outcome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first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document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review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results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plus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ship’s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existing periodical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cycle </a:t>
            </a:r>
            <a:r>
              <a:rPr dirty="0" sz="950" spc="55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950" spc="5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loosing</a:t>
            </a:r>
            <a:r>
              <a:rPr dirty="0" sz="95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society.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11357" y="8879334"/>
            <a:ext cx="2712085" cy="66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50" spc="5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prompt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schedule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vessel’s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attendance shall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determined in contact </a:t>
            </a:r>
            <a:r>
              <a:rPr dirty="0" sz="950" spc="3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950" spc="20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operators </a:t>
            </a:r>
            <a:r>
              <a:rPr dirty="0" sz="950" spc="40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ensure </a:t>
            </a:r>
            <a:r>
              <a:rPr dirty="0" sz="950" spc="25">
                <a:solidFill>
                  <a:srgbClr val="231F20"/>
                </a:solidFill>
                <a:latin typeface="Arial"/>
                <a:cs typeface="Arial"/>
              </a:rPr>
              <a:t>minimal disruption </a:t>
            </a:r>
            <a:r>
              <a:rPr dirty="0" sz="95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50" spc="5">
                <a:solidFill>
                  <a:srgbClr val="231F20"/>
                </a:solidFill>
                <a:latin typeface="Arial"/>
                <a:cs typeface="Arial"/>
              </a:rPr>
              <a:t>vessel’s </a:t>
            </a:r>
            <a:r>
              <a:rPr dirty="0" sz="950" spc="15">
                <a:solidFill>
                  <a:srgbClr val="231F20"/>
                </a:solidFill>
                <a:latin typeface="Arial"/>
                <a:cs typeface="Arial"/>
              </a:rPr>
              <a:t>trading  </a:t>
            </a:r>
            <a:r>
              <a:rPr dirty="0" sz="950" spc="10">
                <a:solidFill>
                  <a:srgbClr val="231F20"/>
                </a:solidFill>
                <a:latin typeface="Arial"/>
                <a:cs typeface="Arial"/>
              </a:rPr>
              <a:t>activity.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2138400"/>
            <a:ext cx="7559992" cy="21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0" y="4276801"/>
            <a:ext cx="5337591" cy="106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35013" y="4276801"/>
            <a:ext cx="2224978" cy="714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335013" y="4988839"/>
            <a:ext cx="136095" cy="278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264884" y="4988839"/>
            <a:ext cx="1295107" cy="3571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79299" y="4639962"/>
            <a:ext cx="292608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admission </a:t>
            </a:r>
            <a:r>
              <a:rPr dirty="0" sz="1000" spc="-30" b="1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customised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15" b="1">
                <a:solidFill>
                  <a:srgbClr val="231F20"/>
                </a:solidFill>
                <a:latin typeface="Arial"/>
                <a:cs typeface="Arial"/>
              </a:rPr>
              <a:t>fleet 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configuration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and operational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requirements 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via 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five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year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survey</a:t>
            </a:r>
            <a:r>
              <a:rPr dirty="0" sz="100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programs.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99262" y="1243093"/>
            <a:ext cx="14128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right</a:t>
            </a:r>
            <a:r>
              <a:rPr dirty="0" sz="1000" spc="-10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 b="1">
                <a:solidFill>
                  <a:srgbClr val="231F20"/>
                </a:solidFill>
                <a:latin typeface="Arial"/>
                <a:cs typeface="Arial"/>
              </a:rPr>
              <a:t>choice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92002" y="1069208"/>
            <a:ext cx="534670" cy="534670"/>
          </a:xfrm>
          <a:custGeom>
            <a:avLst/>
            <a:gdLst/>
            <a:ahLst/>
            <a:cxnLst/>
            <a:rect l="l" t="t" r="r" b="b"/>
            <a:pathLst>
              <a:path w="534669" h="534669">
                <a:moveTo>
                  <a:pt x="267296" y="0"/>
                </a:moveTo>
                <a:lnTo>
                  <a:pt x="219249" y="4306"/>
                </a:lnTo>
                <a:lnTo>
                  <a:pt x="174028" y="16722"/>
                </a:lnTo>
                <a:lnTo>
                  <a:pt x="132386" y="36493"/>
                </a:lnTo>
                <a:lnTo>
                  <a:pt x="95080" y="62864"/>
                </a:lnTo>
                <a:lnTo>
                  <a:pt x="62864" y="95080"/>
                </a:lnTo>
                <a:lnTo>
                  <a:pt x="36493" y="132386"/>
                </a:lnTo>
                <a:lnTo>
                  <a:pt x="16722" y="174028"/>
                </a:lnTo>
                <a:lnTo>
                  <a:pt x="4306" y="219249"/>
                </a:lnTo>
                <a:lnTo>
                  <a:pt x="0" y="267296"/>
                </a:lnTo>
                <a:lnTo>
                  <a:pt x="4306" y="315344"/>
                </a:lnTo>
                <a:lnTo>
                  <a:pt x="16722" y="360565"/>
                </a:lnTo>
                <a:lnTo>
                  <a:pt x="36493" y="402207"/>
                </a:lnTo>
                <a:lnTo>
                  <a:pt x="62864" y="439513"/>
                </a:lnTo>
                <a:lnTo>
                  <a:pt x="95080" y="471729"/>
                </a:lnTo>
                <a:lnTo>
                  <a:pt x="132386" y="498100"/>
                </a:lnTo>
                <a:lnTo>
                  <a:pt x="174028" y="517871"/>
                </a:lnTo>
                <a:lnTo>
                  <a:pt x="219249" y="530287"/>
                </a:lnTo>
                <a:lnTo>
                  <a:pt x="267296" y="534593"/>
                </a:lnTo>
                <a:lnTo>
                  <a:pt x="315344" y="530287"/>
                </a:lnTo>
                <a:lnTo>
                  <a:pt x="360565" y="517871"/>
                </a:lnTo>
                <a:lnTo>
                  <a:pt x="402207" y="498100"/>
                </a:lnTo>
                <a:lnTo>
                  <a:pt x="439513" y="471729"/>
                </a:lnTo>
                <a:lnTo>
                  <a:pt x="471729" y="439513"/>
                </a:lnTo>
                <a:lnTo>
                  <a:pt x="498100" y="402207"/>
                </a:lnTo>
                <a:lnTo>
                  <a:pt x="517871" y="360565"/>
                </a:lnTo>
                <a:lnTo>
                  <a:pt x="530287" y="315344"/>
                </a:lnTo>
                <a:lnTo>
                  <a:pt x="534593" y="267296"/>
                </a:lnTo>
                <a:lnTo>
                  <a:pt x="530287" y="219249"/>
                </a:lnTo>
                <a:lnTo>
                  <a:pt x="517871" y="174028"/>
                </a:lnTo>
                <a:lnTo>
                  <a:pt x="498100" y="132386"/>
                </a:lnTo>
                <a:lnTo>
                  <a:pt x="471729" y="95080"/>
                </a:lnTo>
                <a:lnTo>
                  <a:pt x="439513" y="62864"/>
                </a:lnTo>
                <a:lnTo>
                  <a:pt x="402207" y="36493"/>
                </a:lnTo>
                <a:lnTo>
                  <a:pt x="360565" y="16722"/>
                </a:lnTo>
                <a:lnTo>
                  <a:pt x="315344" y="4306"/>
                </a:lnTo>
                <a:lnTo>
                  <a:pt x="267296" y="0"/>
                </a:lnTo>
                <a:close/>
              </a:path>
            </a:pathLst>
          </a:custGeom>
          <a:solidFill>
            <a:srgbClr val="ADB4B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81503" y="850951"/>
            <a:ext cx="35560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455">
                <a:solidFill>
                  <a:srgbClr val="FFFFFF"/>
                </a:solidFill>
                <a:latin typeface="Arial"/>
                <a:cs typeface="Arial"/>
              </a:rPr>
              <a:t>Z</a:t>
            </a:r>
            <a:endParaRPr sz="5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9299" y="5744141"/>
            <a:ext cx="5844540" cy="1152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40">
                <a:solidFill>
                  <a:srgbClr val="E5A812"/>
                </a:solidFill>
                <a:latin typeface="Arial"/>
                <a:cs typeface="Arial"/>
              </a:rPr>
              <a:t>Class</a:t>
            </a:r>
            <a:r>
              <a:rPr dirty="0" sz="4000" spc="-385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130">
                <a:solidFill>
                  <a:srgbClr val="E5A812"/>
                </a:solidFill>
                <a:latin typeface="Arial"/>
                <a:cs typeface="Arial"/>
              </a:rPr>
              <a:t>Entry</a:t>
            </a:r>
            <a:endParaRPr sz="40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1075"/>
              </a:spcBef>
            </a:pP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Admission to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Class </a:t>
            </a:r>
            <a:r>
              <a:rPr dirty="0" sz="1200" spc="-40" b="1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smooth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yet </a:t>
            </a:r>
            <a:r>
              <a:rPr dirty="0" sz="1200" spc="-20" b="1">
                <a:solidFill>
                  <a:srgbClr val="231F20"/>
                </a:solidFill>
                <a:latin typeface="Arial"/>
                <a:cs typeface="Arial"/>
              </a:rPr>
              <a:t>standards compliant </a:t>
            </a:r>
            <a:r>
              <a:rPr dirty="0" sz="1200" spc="-45" b="1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00" spc="-35" b="1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enacted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by contacting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either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5" b="1">
                <a:solidFill>
                  <a:srgbClr val="231F20"/>
                </a:solidFill>
                <a:latin typeface="Arial"/>
                <a:cs typeface="Arial"/>
              </a:rPr>
              <a:t>Head Office </a:t>
            </a:r>
            <a:r>
              <a:rPr dirty="0" sz="1200" spc="-45" b="1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200" spc="-30" b="1">
                <a:solidFill>
                  <a:srgbClr val="231F20"/>
                </a:solidFill>
                <a:latin typeface="Arial"/>
                <a:cs typeface="Arial"/>
              </a:rPr>
              <a:t>your local </a:t>
            </a:r>
            <a:r>
              <a:rPr dirty="0" sz="1200" spc="-10" b="1">
                <a:solidFill>
                  <a:srgbClr val="231F20"/>
                </a:solidFill>
                <a:latin typeface="Arial"/>
                <a:cs typeface="Arial"/>
              </a:rPr>
              <a:t>INSB </a:t>
            </a:r>
            <a:r>
              <a:rPr dirty="0" sz="1200" spc="-5" b="1">
                <a:solidFill>
                  <a:srgbClr val="231F20"/>
                </a:solidFill>
                <a:latin typeface="Arial"/>
                <a:cs typeface="Arial"/>
              </a:rPr>
              <a:t>field</a:t>
            </a:r>
            <a:r>
              <a:rPr dirty="0" sz="12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15" b="1">
                <a:solidFill>
                  <a:srgbClr val="231F20"/>
                </a:solidFill>
                <a:latin typeface="Arial"/>
                <a:cs typeface="Arial"/>
              </a:rPr>
              <a:t>station.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27994" y="5346003"/>
            <a:ext cx="1080135" cy="549275"/>
          </a:xfrm>
          <a:custGeom>
            <a:avLst/>
            <a:gdLst/>
            <a:ahLst/>
            <a:cxnLst/>
            <a:rect l="l" t="t" r="r" b="b"/>
            <a:pathLst>
              <a:path w="1080135" h="549275">
                <a:moveTo>
                  <a:pt x="99034" y="0"/>
                </a:moveTo>
                <a:lnTo>
                  <a:pt x="76" y="0"/>
                </a:lnTo>
                <a:lnTo>
                  <a:pt x="0" y="9004"/>
                </a:lnTo>
                <a:lnTo>
                  <a:pt x="2206" y="58155"/>
                </a:lnTo>
                <a:lnTo>
                  <a:pt x="8700" y="106069"/>
                </a:lnTo>
                <a:lnTo>
                  <a:pt x="19289" y="152557"/>
                </a:lnTo>
                <a:lnTo>
                  <a:pt x="33784" y="197426"/>
                </a:lnTo>
                <a:lnTo>
                  <a:pt x="51993" y="240488"/>
                </a:lnTo>
                <a:lnTo>
                  <a:pt x="73726" y="281550"/>
                </a:lnTo>
                <a:lnTo>
                  <a:pt x="98793" y="320423"/>
                </a:lnTo>
                <a:lnTo>
                  <a:pt x="127002" y="356915"/>
                </a:lnTo>
                <a:lnTo>
                  <a:pt x="158164" y="390837"/>
                </a:lnTo>
                <a:lnTo>
                  <a:pt x="192087" y="421998"/>
                </a:lnTo>
                <a:lnTo>
                  <a:pt x="228580" y="450206"/>
                </a:lnTo>
                <a:lnTo>
                  <a:pt x="267454" y="475272"/>
                </a:lnTo>
                <a:lnTo>
                  <a:pt x="308517" y="497004"/>
                </a:lnTo>
                <a:lnTo>
                  <a:pt x="351579" y="515212"/>
                </a:lnTo>
                <a:lnTo>
                  <a:pt x="396450" y="529706"/>
                </a:lnTo>
                <a:lnTo>
                  <a:pt x="442938" y="540295"/>
                </a:lnTo>
                <a:lnTo>
                  <a:pt x="490852" y="546788"/>
                </a:lnTo>
                <a:lnTo>
                  <a:pt x="540003" y="548995"/>
                </a:lnTo>
                <a:lnTo>
                  <a:pt x="589155" y="546788"/>
                </a:lnTo>
                <a:lnTo>
                  <a:pt x="637069" y="540295"/>
                </a:lnTo>
                <a:lnTo>
                  <a:pt x="683557" y="529706"/>
                </a:lnTo>
                <a:lnTo>
                  <a:pt x="728428" y="515212"/>
                </a:lnTo>
                <a:lnTo>
                  <a:pt x="771490" y="497004"/>
                </a:lnTo>
                <a:lnTo>
                  <a:pt x="812553" y="475272"/>
                </a:lnTo>
                <a:lnTo>
                  <a:pt x="851427" y="450206"/>
                </a:lnTo>
                <a:lnTo>
                  <a:pt x="867994" y="437400"/>
                </a:lnTo>
                <a:lnTo>
                  <a:pt x="530999" y="437400"/>
                </a:lnTo>
                <a:lnTo>
                  <a:pt x="477079" y="434068"/>
                </a:lnTo>
                <a:lnTo>
                  <a:pt x="425146" y="424338"/>
                </a:lnTo>
                <a:lnTo>
                  <a:pt x="375599" y="408608"/>
                </a:lnTo>
                <a:lnTo>
                  <a:pt x="328835" y="387276"/>
                </a:lnTo>
                <a:lnTo>
                  <a:pt x="285252" y="360740"/>
                </a:lnTo>
                <a:lnTo>
                  <a:pt x="245249" y="329399"/>
                </a:lnTo>
                <a:lnTo>
                  <a:pt x="207009" y="329399"/>
                </a:lnTo>
                <a:lnTo>
                  <a:pt x="207009" y="291147"/>
                </a:lnTo>
                <a:lnTo>
                  <a:pt x="175669" y="251148"/>
                </a:lnTo>
                <a:lnTo>
                  <a:pt x="149133" y="207567"/>
                </a:lnTo>
                <a:lnTo>
                  <a:pt x="127801" y="160802"/>
                </a:lnTo>
                <a:lnTo>
                  <a:pt x="112071" y="111253"/>
                </a:lnTo>
                <a:lnTo>
                  <a:pt x="102341" y="59318"/>
                </a:lnTo>
                <a:lnTo>
                  <a:pt x="99046" y="5994"/>
                </a:lnTo>
                <a:lnTo>
                  <a:pt x="99034" y="0"/>
                </a:lnTo>
                <a:close/>
              </a:path>
              <a:path w="1080135" h="549275">
                <a:moveTo>
                  <a:pt x="1079931" y="0"/>
                </a:moveTo>
                <a:lnTo>
                  <a:pt x="962977" y="0"/>
                </a:lnTo>
                <a:lnTo>
                  <a:pt x="962966" y="5994"/>
                </a:lnTo>
                <a:lnTo>
                  <a:pt x="959670" y="59318"/>
                </a:lnTo>
                <a:lnTo>
                  <a:pt x="949940" y="111253"/>
                </a:lnTo>
                <a:lnTo>
                  <a:pt x="934210" y="160802"/>
                </a:lnTo>
                <a:lnTo>
                  <a:pt x="912878" y="207567"/>
                </a:lnTo>
                <a:lnTo>
                  <a:pt x="886342" y="251148"/>
                </a:lnTo>
                <a:lnTo>
                  <a:pt x="855002" y="291147"/>
                </a:lnTo>
                <a:lnTo>
                  <a:pt x="855002" y="329399"/>
                </a:lnTo>
                <a:lnTo>
                  <a:pt x="816749" y="329399"/>
                </a:lnTo>
                <a:lnTo>
                  <a:pt x="776751" y="360740"/>
                </a:lnTo>
                <a:lnTo>
                  <a:pt x="733172" y="387276"/>
                </a:lnTo>
                <a:lnTo>
                  <a:pt x="686409" y="408608"/>
                </a:lnTo>
                <a:lnTo>
                  <a:pt x="636861" y="424338"/>
                </a:lnTo>
                <a:lnTo>
                  <a:pt x="584925" y="434068"/>
                </a:lnTo>
                <a:lnTo>
                  <a:pt x="530999" y="437400"/>
                </a:lnTo>
                <a:lnTo>
                  <a:pt x="867994" y="437400"/>
                </a:lnTo>
                <a:lnTo>
                  <a:pt x="921843" y="390837"/>
                </a:lnTo>
                <a:lnTo>
                  <a:pt x="953005" y="356915"/>
                </a:lnTo>
                <a:lnTo>
                  <a:pt x="981214" y="320423"/>
                </a:lnTo>
                <a:lnTo>
                  <a:pt x="1006281" y="281550"/>
                </a:lnTo>
                <a:lnTo>
                  <a:pt x="1028014" y="240488"/>
                </a:lnTo>
                <a:lnTo>
                  <a:pt x="1046223" y="197426"/>
                </a:lnTo>
                <a:lnTo>
                  <a:pt x="1060718" y="152557"/>
                </a:lnTo>
                <a:lnTo>
                  <a:pt x="1071307" y="106069"/>
                </a:lnTo>
                <a:lnTo>
                  <a:pt x="1077801" y="58155"/>
                </a:lnTo>
                <a:lnTo>
                  <a:pt x="1080008" y="9004"/>
                </a:lnTo>
                <a:lnTo>
                  <a:pt x="1079931" y="0"/>
                </a:lnTo>
                <a:close/>
              </a:path>
            </a:pathLst>
          </a:custGeom>
          <a:solidFill>
            <a:srgbClr val="D8DD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328068" y="4815001"/>
            <a:ext cx="1079855" cy="530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427002" y="4919408"/>
            <a:ext cx="864006" cy="8639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35002" y="5027409"/>
            <a:ext cx="38239" cy="38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144742" y="5027409"/>
            <a:ext cx="38252" cy="38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535002" y="5637149"/>
            <a:ext cx="38239" cy="382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144742" y="5637149"/>
            <a:ext cx="38252" cy="382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535002" y="5027409"/>
            <a:ext cx="178866" cy="1729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004801" y="5027409"/>
            <a:ext cx="178193" cy="17160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535002" y="5513235"/>
            <a:ext cx="156565" cy="16216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027089" y="5514594"/>
            <a:ext cx="155905" cy="1608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535002" y="5027409"/>
            <a:ext cx="647992" cy="32421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535002" y="5351327"/>
            <a:ext cx="647992" cy="32407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38413"/>
            <a:ext cx="7559992" cy="3207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345988"/>
            <a:ext cx="7559992" cy="42768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79299" y="1610854"/>
            <a:ext cx="6230620" cy="854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12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1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10">
                <a:solidFill>
                  <a:srgbClr val="231F20"/>
                </a:solidFill>
                <a:latin typeface="Arial"/>
                <a:cs typeface="Arial"/>
              </a:rPr>
              <a:t>supervised</a:t>
            </a:r>
            <a:r>
              <a:rPr dirty="0" sz="12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25">
                <a:solidFill>
                  <a:srgbClr val="231F20"/>
                </a:solidFill>
                <a:latin typeface="Arial"/>
                <a:cs typeface="Arial"/>
              </a:rPr>
              <a:t>construction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5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20">
                <a:solidFill>
                  <a:srgbClr val="231F20"/>
                </a:solidFill>
                <a:latin typeface="Arial"/>
                <a:cs typeface="Arial"/>
              </a:rPr>
              <a:t>expanding</a:t>
            </a:r>
            <a:r>
              <a:rPr dirty="0" sz="12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20">
                <a:solidFill>
                  <a:srgbClr val="231F20"/>
                </a:solidFill>
                <a:latin typeface="Arial"/>
                <a:cs typeface="Arial"/>
              </a:rPr>
              <a:t>number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5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31F20"/>
                </a:solidFill>
                <a:latin typeface="Arial"/>
                <a:cs typeface="Arial"/>
              </a:rPr>
              <a:t>vessels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5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10">
                <a:solidFill>
                  <a:srgbClr val="231F20"/>
                </a:solidFill>
                <a:latin typeface="Arial"/>
                <a:cs typeface="Arial"/>
              </a:rPr>
              <a:t>various  </a:t>
            </a:r>
            <a:r>
              <a:rPr dirty="0" sz="1200" spc="20">
                <a:solidFill>
                  <a:srgbClr val="231F20"/>
                </a:solidFill>
                <a:latin typeface="Arial"/>
                <a:cs typeface="Arial"/>
              </a:rPr>
              <a:t>types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Arial"/>
                <a:cs typeface="Arial"/>
              </a:rPr>
              <a:t>sizes</a:t>
            </a:r>
            <a:r>
              <a:rPr dirty="0" sz="12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31F20"/>
                </a:solidFill>
                <a:latin typeface="Arial"/>
                <a:cs typeface="Arial"/>
              </a:rPr>
              <a:t>(all</a:t>
            </a:r>
            <a:r>
              <a:rPr dirty="0" sz="12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5">
                <a:solidFill>
                  <a:srgbClr val="231F20"/>
                </a:solidFill>
                <a:latin typeface="Arial"/>
                <a:cs typeface="Arial"/>
              </a:rPr>
              <a:t>stages)</a:t>
            </a:r>
            <a:r>
              <a:rPr dirty="0" sz="12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25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1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25">
                <a:solidFill>
                  <a:srgbClr val="231F20"/>
                </a:solidFill>
                <a:latin typeface="Arial"/>
                <a:cs typeface="Arial"/>
              </a:rPr>
              <a:t>satisfactorily</a:t>
            </a:r>
            <a:r>
              <a:rPr dirty="0" sz="12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1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30">
                <a:solidFill>
                  <a:srgbClr val="231F20"/>
                </a:solidFill>
                <a:latin typeface="Arial"/>
                <a:cs typeface="Arial"/>
              </a:rPr>
              <a:t>timely</a:t>
            </a:r>
            <a:r>
              <a:rPr dirty="0" sz="12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231F20"/>
                </a:solidFill>
                <a:latin typeface="Arial"/>
                <a:cs typeface="Arial"/>
              </a:rPr>
              <a:t>delivered.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950"/>
              </a:spcBef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building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project,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INSB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Class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proceeds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to: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15989" y="9941407"/>
            <a:ext cx="252095" cy="216535"/>
          </a:xfrm>
          <a:custGeom>
            <a:avLst/>
            <a:gdLst/>
            <a:ahLst/>
            <a:cxnLst/>
            <a:rect l="l" t="t" r="r" b="b"/>
            <a:pathLst>
              <a:path w="252095" h="216534">
                <a:moveTo>
                  <a:pt x="252006" y="0"/>
                </a:moveTo>
                <a:lnTo>
                  <a:pt x="0" y="0"/>
                </a:lnTo>
                <a:lnTo>
                  <a:pt x="0" y="216001"/>
                </a:lnTo>
                <a:lnTo>
                  <a:pt x="252006" y="216001"/>
                </a:lnTo>
                <a:lnTo>
                  <a:pt x="252006" y="0"/>
                </a:lnTo>
                <a:close/>
              </a:path>
            </a:pathLst>
          </a:custGeom>
          <a:solidFill>
            <a:srgbClr val="B8BA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593999" y="9963316"/>
            <a:ext cx="965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55" b="1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74278" y="9953417"/>
            <a:ext cx="584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888A8D"/>
                </a:solidFill>
                <a:latin typeface="Arial"/>
                <a:cs typeface="Arial"/>
              </a:rPr>
              <a:t>NSB</a:t>
            </a:r>
            <a:r>
              <a:rPr dirty="0" sz="900" spc="-80">
                <a:solidFill>
                  <a:srgbClr val="888A8D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888A8D"/>
                </a:solidFill>
                <a:latin typeface="Arial"/>
                <a:cs typeface="Arial"/>
              </a:rPr>
              <a:t>Class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9299" y="711341"/>
            <a:ext cx="30829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35" b="0">
                <a:solidFill>
                  <a:srgbClr val="E5A812"/>
                </a:solidFill>
                <a:latin typeface="Arial"/>
                <a:cs typeface="Arial"/>
              </a:rPr>
              <a:t>New</a:t>
            </a:r>
            <a:r>
              <a:rPr dirty="0" sz="4000" spc="-455" b="0">
                <a:solidFill>
                  <a:srgbClr val="E5A812"/>
                </a:solidFill>
                <a:latin typeface="Arial"/>
                <a:cs typeface="Arial"/>
              </a:rPr>
              <a:t> </a:t>
            </a:r>
            <a:r>
              <a:rPr dirty="0" sz="4000" spc="-95" b="0">
                <a:solidFill>
                  <a:srgbClr val="E5A812"/>
                </a:solidFill>
                <a:latin typeface="Arial"/>
                <a:cs typeface="Arial"/>
              </a:rPr>
              <a:t>Buildings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99299" y="2776332"/>
            <a:ext cx="195770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Review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class-relevant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design 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documentation,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calculations 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drawings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31246" y="2852532"/>
            <a:ext cx="183324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Witnessing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functional</a:t>
            </a:r>
            <a:r>
              <a:rPr dirty="0" sz="1000" spc="-9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tests, 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30" b="1">
                <a:solidFill>
                  <a:srgbClr val="231F20"/>
                </a:solidFill>
                <a:latin typeface="Arial"/>
                <a:cs typeface="Arial"/>
              </a:rPr>
              <a:t>dock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sea</a:t>
            </a:r>
            <a:r>
              <a:rPr dirty="0" sz="1000" spc="-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trials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9299" y="3496295"/>
            <a:ext cx="17278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Design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approval,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survey, 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certification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materials 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and  equipment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31246" y="3496295"/>
            <a:ext cx="1913889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initial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Class survey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issue 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 b="1">
                <a:solidFill>
                  <a:srgbClr val="231F20"/>
                </a:solidFill>
                <a:latin typeface="Arial"/>
                <a:cs typeface="Arial"/>
              </a:rPr>
              <a:t>ship’s </a:t>
            </a:r>
            <a:r>
              <a:rPr dirty="0" sz="1000" spc="114" b="1">
                <a:solidFill>
                  <a:srgbClr val="231F20"/>
                </a:solidFill>
                <a:latin typeface="Arial"/>
                <a:cs typeface="Arial"/>
              </a:rPr>
              <a:t>H/M </a:t>
            </a:r>
            <a:r>
              <a:rPr dirty="0" sz="1000" spc="-75" b="1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Equipment 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certificate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99299" y="4292459"/>
            <a:ext cx="16230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Supervision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-1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vessel’s 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construction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site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31246" y="4216259"/>
            <a:ext cx="17494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initial Statutory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surveys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20" b="1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certification on 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behalf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intended 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Flag</a:t>
            </a:r>
            <a:r>
              <a:rPr dirty="0" sz="1000" spc="-1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Arial"/>
                <a:cs typeface="Arial"/>
              </a:rPr>
              <a:t>State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2003" y="2754909"/>
            <a:ext cx="534670" cy="534670"/>
          </a:xfrm>
          <a:custGeom>
            <a:avLst/>
            <a:gdLst/>
            <a:ahLst/>
            <a:cxnLst/>
            <a:rect l="l" t="t" r="r" b="b"/>
            <a:pathLst>
              <a:path w="534669" h="534670">
                <a:moveTo>
                  <a:pt x="267296" y="0"/>
                </a:moveTo>
                <a:lnTo>
                  <a:pt x="219249" y="4306"/>
                </a:lnTo>
                <a:lnTo>
                  <a:pt x="174028" y="16722"/>
                </a:lnTo>
                <a:lnTo>
                  <a:pt x="132386" y="36493"/>
                </a:lnTo>
                <a:lnTo>
                  <a:pt x="95080" y="62864"/>
                </a:lnTo>
                <a:lnTo>
                  <a:pt x="62864" y="95080"/>
                </a:lnTo>
                <a:lnTo>
                  <a:pt x="36493" y="132386"/>
                </a:lnTo>
                <a:lnTo>
                  <a:pt x="16722" y="174028"/>
                </a:lnTo>
                <a:lnTo>
                  <a:pt x="4306" y="219249"/>
                </a:lnTo>
                <a:lnTo>
                  <a:pt x="0" y="267296"/>
                </a:lnTo>
                <a:lnTo>
                  <a:pt x="4306" y="315344"/>
                </a:lnTo>
                <a:lnTo>
                  <a:pt x="16722" y="360565"/>
                </a:lnTo>
                <a:lnTo>
                  <a:pt x="36493" y="402207"/>
                </a:lnTo>
                <a:lnTo>
                  <a:pt x="62864" y="439513"/>
                </a:lnTo>
                <a:lnTo>
                  <a:pt x="95080" y="471729"/>
                </a:lnTo>
                <a:lnTo>
                  <a:pt x="132386" y="498100"/>
                </a:lnTo>
                <a:lnTo>
                  <a:pt x="174028" y="517871"/>
                </a:lnTo>
                <a:lnTo>
                  <a:pt x="219249" y="530287"/>
                </a:lnTo>
                <a:lnTo>
                  <a:pt x="267296" y="534593"/>
                </a:lnTo>
                <a:lnTo>
                  <a:pt x="315344" y="530287"/>
                </a:lnTo>
                <a:lnTo>
                  <a:pt x="360565" y="517871"/>
                </a:lnTo>
                <a:lnTo>
                  <a:pt x="402207" y="498100"/>
                </a:lnTo>
                <a:lnTo>
                  <a:pt x="439513" y="471729"/>
                </a:lnTo>
                <a:lnTo>
                  <a:pt x="471729" y="439513"/>
                </a:lnTo>
                <a:lnTo>
                  <a:pt x="498100" y="402207"/>
                </a:lnTo>
                <a:lnTo>
                  <a:pt x="517871" y="360565"/>
                </a:lnTo>
                <a:lnTo>
                  <a:pt x="530287" y="315344"/>
                </a:lnTo>
                <a:lnTo>
                  <a:pt x="534593" y="267296"/>
                </a:lnTo>
                <a:lnTo>
                  <a:pt x="530287" y="219249"/>
                </a:lnTo>
                <a:lnTo>
                  <a:pt x="517871" y="174028"/>
                </a:lnTo>
                <a:lnTo>
                  <a:pt x="498100" y="132386"/>
                </a:lnTo>
                <a:lnTo>
                  <a:pt x="471729" y="95080"/>
                </a:lnTo>
                <a:lnTo>
                  <a:pt x="439513" y="62864"/>
                </a:lnTo>
                <a:lnTo>
                  <a:pt x="402207" y="36493"/>
                </a:lnTo>
                <a:lnTo>
                  <a:pt x="360565" y="16722"/>
                </a:lnTo>
                <a:lnTo>
                  <a:pt x="315344" y="4306"/>
                </a:lnTo>
                <a:lnTo>
                  <a:pt x="267296" y="0"/>
                </a:lnTo>
                <a:close/>
              </a:path>
            </a:pathLst>
          </a:custGeom>
          <a:solidFill>
            <a:srgbClr val="ADB4B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24002" y="2754909"/>
            <a:ext cx="534670" cy="534670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267296" y="0"/>
                </a:moveTo>
                <a:lnTo>
                  <a:pt x="219249" y="4306"/>
                </a:lnTo>
                <a:lnTo>
                  <a:pt x="174028" y="16722"/>
                </a:lnTo>
                <a:lnTo>
                  <a:pt x="132386" y="36493"/>
                </a:lnTo>
                <a:lnTo>
                  <a:pt x="95080" y="62864"/>
                </a:lnTo>
                <a:lnTo>
                  <a:pt x="62864" y="95080"/>
                </a:lnTo>
                <a:lnTo>
                  <a:pt x="36493" y="132386"/>
                </a:lnTo>
                <a:lnTo>
                  <a:pt x="16722" y="174028"/>
                </a:lnTo>
                <a:lnTo>
                  <a:pt x="4306" y="219249"/>
                </a:lnTo>
                <a:lnTo>
                  <a:pt x="0" y="267296"/>
                </a:lnTo>
                <a:lnTo>
                  <a:pt x="4306" y="315344"/>
                </a:lnTo>
                <a:lnTo>
                  <a:pt x="16722" y="360565"/>
                </a:lnTo>
                <a:lnTo>
                  <a:pt x="36493" y="402207"/>
                </a:lnTo>
                <a:lnTo>
                  <a:pt x="62864" y="439513"/>
                </a:lnTo>
                <a:lnTo>
                  <a:pt x="95080" y="471729"/>
                </a:lnTo>
                <a:lnTo>
                  <a:pt x="132386" y="498100"/>
                </a:lnTo>
                <a:lnTo>
                  <a:pt x="174028" y="517871"/>
                </a:lnTo>
                <a:lnTo>
                  <a:pt x="219249" y="530287"/>
                </a:lnTo>
                <a:lnTo>
                  <a:pt x="267296" y="534593"/>
                </a:lnTo>
                <a:lnTo>
                  <a:pt x="315344" y="530287"/>
                </a:lnTo>
                <a:lnTo>
                  <a:pt x="360565" y="517871"/>
                </a:lnTo>
                <a:lnTo>
                  <a:pt x="402207" y="498100"/>
                </a:lnTo>
                <a:lnTo>
                  <a:pt x="439513" y="471729"/>
                </a:lnTo>
                <a:lnTo>
                  <a:pt x="471729" y="439513"/>
                </a:lnTo>
                <a:lnTo>
                  <a:pt x="498100" y="402207"/>
                </a:lnTo>
                <a:lnTo>
                  <a:pt x="517871" y="360565"/>
                </a:lnTo>
                <a:lnTo>
                  <a:pt x="530287" y="315344"/>
                </a:lnTo>
                <a:lnTo>
                  <a:pt x="534593" y="267296"/>
                </a:lnTo>
                <a:lnTo>
                  <a:pt x="530287" y="219249"/>
                </a:lnTo>
                <a:lnTo>
                  <a:pt x="517871" y="174028"/>
                </a:lnTo>
                <a:lnTo>
                  <a:pt x="498100" y="132386"/>
                </a:lnTo>
                <a:lnTo>
                  <a:pt x="471729" y="95080"/>
                </a:lnTo>
                <a:lnTo>
                  <a:pt x="439513" y="62864"/>
                </a:lnTo>
                <a:lnTo>
                  <a:pt x="402207" y="36493"/>
                </a:lnTo>
                <a:lnTo>
                  <a:pt x="360565" y="16722"/>
                </a:lnTo>
                <a:lnTo>
                  <a:pt x="315344" y="4306"/>
                </a:lnTo>
                <a:lnTo>
                  <a:pt x="267296" y="0"/>
                </a:lnTo>
                <a:close/>
              </a:path>
            </a:pathLst>
          </a:custGeom>
          <a:solidFill>
            <a:srgbClr val="ADB4B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92003" y="3474908"/>
            <a:ext cx="534670" cy="534670"/>
          </a:xfrm>
          <a:custGeom>
            <a:avLst/>
            <a:gdLst/>
            <a:ahLst/>
            <a:cxnLst/>
            <a:rect l="l" t="t" r="r" b="b"/>
            <a:pathLst>
              <a:path w="534669" h="534670">
                <a:moveTo>
                  <a:pt x="267296" y="0"/>
                </a:moveTo>
                <a:lnTo>
                  <a:pt x="219249" y="4306"/>
                </a:lnTo>
                <a:lnTo>
                  <a:pt x="174028" y="16722"/>
                </a:lnTo>
                <a:lnTo>
                  <a:pt x="132386" y="36493"/>
                </a:lnTo>
                <a:lnTo>
                  <a:pt x="95080" y="62864"/>
                </a:lnTo>
                <a:lnTo>
                  <a:pt x="62864" y="95080"/>
                </a:lnTo>
                <a:lnTo>
                  <a:pt x="36493" y="132386"/>
                </a:lnTo>
                <a:lnTo>
                  <a:pt x="16722" y="174028"/>
                </a:lnTo>
                <a:lnTo>
                  <a:pt x="4306" y="219249"/>
                </a:lnTo>
                <a:lnTo>
                  <a:pt x="0" y="267296"/>
                </a:lnTo>
                <a:lnTo>
                  <a:pt x="4306" y="315344"/>
                </a:lnTo>
                <a:lnTo>
                  <a:pt x="16722" y="360565"/>
                </a:lnTo>
                <a:lnTo>
                  <a:pt x="36493" y="402207"/>
                </a:lnTo>
                <a:lnTo>
                  <a:pt x="62864" y="439513"/>
                </a:lnTo>
                <a:lnTo>
                  <a:pt x="95080" y="471729"/>
                </a:lnTo>
                <a:lnTo>
                  <a:pt x="132386" y="498100"/>
                </a:lnTo>
                <a:lnTo>
                  <a:pt x="174028" y="517871"/>
                </a:lnTo>
                <a:lnTo>
                  <a:pt x="219249" y="530287"/>
                </a:lnTo>
                <a:lnTo>
                  <a:pt x="267296" y="534593"/>
                </a:lnTo>
                <a:lnTo>
                  <a:pt x="315344" y="530287"/>
                </a:lnTo>
                <a:lnTo>
                  <a:pt x="360565" y="517871"/>
                </a:lnTo>
                <a:lnTo>
                  <a:pt x="402207" y="498100"/>
                </a:lnTo>
                <a:lnTo>
                  <a:pt x="439513" y="471729"/>
                </a:lnTo>
                <a:lnTo>
                  <a:pt x="471729" y="439513"/>
                </a:lnTo>
                <a:lnTo>
                  <a:pt x="498100" y="402207"/>
                </a:lnTo>
                <a:lnTo>
                  <a:pt x="517871" y="360565"/>
                </a:lnTo>
                <a:lnTo>
                  <a:pt x="530287" y="315344"/>
                </a:lnTo>
                <a:lnTo>
                  <a:pt x="534593" y="267296"/>
                </a:lnTo>
                <a:lnTo>
                  <a:pt x="530287" y="219249"/>
                </a:lnTo>
                <a:lnTo>
                  <a:pt x="517871" y="174028"/>
                </a:lnTo>
                <a:lnTo>
                  <a:pt x="498100" y="132386"/>
                </a:lnTo>
                <a:lnTo>
                  <a:pt x="471729" y="95080"/>
                </a:lnTo>
                <a:lnTo>
                  <a:pt x="439513" y="62864"/>
                </a:lnTo>
                <a:lnTo>
                  <a:pt x="402207" y="36493"/>
                </a:lnTo>
                <a:lnTo>
                  <a:pt x="360565" y="16722"/>
                </a:lnTo>
                <a:lnTo>
                  <a:pt x="315344" y="4306"/>
                </a:lnTo>
                <a:lnTo>
                  <a:pt x="267296" y="0"/>
                </a:lnTo>
                <a:close/>
              </a:path>
            </a:pathLst>
          </a:custGeom>
          <a:solidFill>
            <a:srgbClr val="ADB4B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24002" y="3474908"/>
            <a:ext cx="534670" cy="534670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267296" y="0"/>
                </a:moveTo>
                <a:lnTo>
                  <a:pt x="219249" y="4306"/>
                </a:lnTo>
                <a:lnTo>
                  <a:pt x="174028" y="16722"/>
                </a:lnTo>
                <a:lnTo>
                  <a:pt x="132386" y="36493"/>
                </a:lnTo>
                <a:lnTo>
                  <a:pt x="95080" y="62864"/>
                </a:lnTo>
                <a:lnTo>
                  <a:pt x="62864" y="95080"/>
                </a:lnTo>
                <a:lnTo>
                  <a:pt x="36493" y="132386"/>
                </a:lnTo>
                <a:lnTo>
                  <a:pt x="16722" y="174028"/>
                </a:lnTo>
                <a:lnTo>
                  <a:pt x="4306" y="219249"/>
                </a:lnTo>
                <a:lnTo>
                  <a:pt x="0" y="267296"/>
                </a:lnTo>
                <a:lnTo>
                  <a:pt x="4306" y="315344"/>
                </a:lnTo>
                <a:lnTo>
                  <a:pt x="16722" y="360565"/>
                </a:lnTo>
                <a:lnTo>
                  <a:pt x="36493" y="402207"/>
                </a:lnTo>
                <a:lnTo>
                  <a:pt x="62864" y="439513"/>
                </a:lnTo>
                <a:lnTo>
                  <a:pt x="95080" y="471729"/>
                </a:lnTo>
                <a:lnTo>
                  <a:pt x="132386" y="498100"/>
                </a:lnTo>
                <a:lnTo>
                  <a:pt x="174028" y="517871"/>
                </a:lnTo>
                <a:lnTo>
                  <a:pt x="219249" y="530287"/>
                </a:lnTo>
                <a:lnTo>
                  <a:pt x="267296" y="534593"/>
                </a:lnTo>
                <a:lnTo>
                  <a:pt x="315344" y="530287"/>
                </a:lnTo>
                <a:lnTo>
                  <a:pt x="360565" y="517871"/>
                </a:lnTo>
                <a:lnTo>
                  <a:pt x="402207" y="498100"/>
                </a:lnTo>
                <a:lnTo>
                  <a:pt x="439513" y="471729"/>
                </a:lnTo>
                <a:lnTo>
                  <a:pt x="471729" y="439513"/>
                </a:lnTo>
                <a:lnTo>
                  <a:pt x="498100" y="402207"/>
                </a:lnTo>
                <a:lnTo>
                  <a:pt x="517871" y="360565"/>
                </a:lnTo>
                <a:lnTo>
                  <a:pt x="530287" y="315344"/>
                </a:lnTo>
                <a:lnTo>
                  <a:pt x="534593" y="267296"/>
                </a:lnTo>
                <a:lnTo>
                  <a:pt x="530287" y="219249"/>
                </a:lnTo>
                <a:lnTo>
                  <a:pt x="517871" y="174028"/>
                </a:lnTo>
                <a:lnTo>
                  <a:pt x="498100" y="132386"/>
                </a:lnTo>
                <a:lnTo>
                  <a:pt x="471729" y="95080"/>
                </a:lnTo>
                <a:lnTo>
                  <a:pt x="439513" y="62864"/>
                </a:lnTo>
                <a:lnTo>
                  <a:pt x="402207" y="36493"/>
                </a:lnTo>
                <a:lnTo>
                  <a:pt x="360565" y="16722"/>
                </a:lnTo>
                <a:lnTo>
                  <a:pt x="315344" y="4306"/>
                </a:lnTo>
                <a:lnTo>
                  <a:pt x="267296" y="0"/>
                </a:lnTo>
                <a:close/>
              </a:path>
            </a:pathLst>
          </a:custGeom>
          <a:solidFill>
            <a:srgbClr val="ADB4B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92003" y="4194907"/>
            <a:ext cx="534670" cy="534670"/>
          </a:xfrm>
          <a:custGeom>
            <a:avLst/>
            <a:gdLst/>
            <a:ahLst/>
            <a:cxnLst/>
            <a:rect l="l" t="t" r="r" b="b"/>
            <a:pathLst>
              <a:path w="534669" h="534670">
                <a:moveTo>
                  <a:pt x="267296" y="0"/>
                </a:moveTo>
                <a:lnTo>
                  <a:pt x="219249" y="4306"/>
                </a:lnTo>
                <a:lnTo>
                  <a:pt x="174028" y="16722"/>
                </a:lnTo>
                <a:lnTo>
                  <a:pt x="132386" y="36493"/>
                </a:lnTo>
                <a:lnTo>
                  <a:pt x="95080" y="62864"/>
                </a:lnTo>
                <a:lnTo>
                  <a:pt x="62864" y="95080"/>
                </a:lnTo>
                <a:lnTo>
                  <a:pt x="36493" y="132386"/>
                </a:lnTo>
                <a:lnTo>
                  <a:pt x="16722" y="174028"/>
                </a:lnTo>
                <a:lnTo>
                  <a:pt x="4306" y="219249"/>
                </a:lnTo>
                <a:lnTo>
                  <a:pt x="0" y="267296"/>
                </a:lnTo>
                <a:lnTo>
                  <a:pt x="4306" y="315344"/>
                </a:lnTo>
                <a:lnTo>
                  <a:pt x="16722" y="360565"/>
                </a:lnTo>
                <a:lnTo>
                  <a:pt x="36493" y="402207"/>
                </a:lnTo>
                <a:lnTo>
                  <a:pt x="62864" y="439513"/>
                </a:lnTo>
                <a:lnTo>
                  <a:pt x="95080" y="471729"/>
                </a:lnTo>
                <a:lnTo>
                  <a:pt x="132386" y="498100"/>
                </a:lnTo>
                <a:lnTo>
                  <a:pt x="174028" y="517871"/>
                </a:lnTo>
                <a:lnTo>
                  <a:pt x="219249" y="530287"/>
                </a:lnTo>
                <a:lnTo>
                  <a:pt x="267296" y="534593"/>
                </a:lnTo>
                <a:lnTo>
                  <a:pt x="315344" y="530287"/>
                </a:lnTo>
                <a:lnTo>
                  <a:pt x="360565" y="517871"/>
                </a:lnTo>
                <a:lnTo>
                  <a:pt x="402207" y="498100"/>
                </a:lnTo>
                <a:lnTo>
                  <a:pt x="439513" y="471729"/>
                </a:lnTo>
                <a:lnTo>
                  <a:pt x="471729" y="439513"/>
                </a:lnTo>
                <a:lnTo>
                  <a:pt x="498100" y="402207"/>
                </a:lnTo>
                <a:lnTo>
                  <a:pt x="517871" y="360565"/>
                </a:lnTo>
                <a:lnTo>
                  <a:pt x="530287" y="315344"/>
                </a:lnTo>
                <a:lnTo>
                  <a:pt x="534593" y="267296"/>
                </a:lnTo>
                <a:lnTo>
                  <a:pt x="530287" y="219249"/>
                </a:lnTo>
                <a:lnTo>
                  <a:pt x="517871" y="174028"/>
                </a:lnTo>
                <a:lnTo>
                  <a:pt x="498100" y="132386"/>
                </a:lnTo>
                <a:lnTo>
                  <a:pt x="471729" y="95080"/>
                </a:lnTo>
                <a:lnTo>
                  <a:pt x="439513" y="62864"/>
                </a:lnTo>
                <a:lnTo>
                  <a:pt x="402207" y="36493"/>
                </a:lnTo>
                <a:lnTo>
                  <a:pt x="360565" y="16722"/>
                </a:lnTo>
                <a:lnTo>
                  <a:pt x="315344" y="4306"/>
                </a:lnTo>
                <a:lnTo>
                  <a:pt x="267296" y="0"/>
                </a:lnTo>
                <a:close/>
              </a:path>
            </a:pathLst>
          </a:custGeom>
          <a:solidFill>
            <a:srgbClr val="ADB4B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24002" y="4194907"/>
            <a:ext cx="534670" cy="534670"/>
          </a:xfrm>
          <a:custGeom>
            <a:avLst/>
            <a:gdLst/>
            <a:ahLst/>
            <a:cxnLst/>
            <a:rect l="l" t="t" r="r" b="b"/>
            <a:pathLst>
              <a:path w="534670" h="534670">
                <a:moveTo>
                  <a:pt x="267296" y="0"/>
                </a:moveTo>
                <a:lnTo>
                  <a:pt x="219249" y="4306"/>
                </a:lnTo>
                <a:lnTo>
                  <a:pt x="174028" y="16722"/>
                </a:lnTo>
                <a:lnTo>
                  <a:pt x="132386" y="36493"/>
                </a:lnTo>
                <a:lnTo>
                  <a:pt x="95080" y="62864"/>
                </a:lnTo>
                <a:lnTo>
                  <a:pt x="62864" y="95080"/>
                </a:lnTo>
                <a:lnTo>
                  <a:pt x="36493" y="132386"/>
                </a:lnTo>
                <a:lnTo>
                  <a:pt x="16722" y="174028"/>
                </a:lnTo>
                <a:lnTo>
                  <a:pt x="4306" y="219249"/>
                </a:lnTo>
                <a:lnTo>
                  <a:pt x="0" y="267296"/>
                </a:lnTo>
                <a:lnTo>
                  <a:pt x="4306" y="315344"/>
                </a:lnTo>
                <a:lnTo>
                  <a:pt x="16722" y="360565"/>
                </a:lnTo>
                <a:lnTo>
                  <a:pt x="36493" y="402207"/>
                </a:lnTo>
                <a:lnTo>
                  <a:pt x="62864" y="439513"/>
                </a:lnTo>
                <a:lnTo>
                  <a:pt x="95080" y="471729"/>
                </a:lnTo>
                <a:lnTo>
                  <a:pt x="132386" y="498100"/>
                </a:lnTo>
                <a:lnTo>
                  <a:pt x="174028" y="517871"/>
                </a:lnTo>
                <a:lnTo>
                  <a:pt x="219249" y="530287"/>
                </a:lnTo>
                <a:lnTo>
                  <a:pt x="267296" y="534593"/>
                </a:lnTo>
                <a:lnTo>
                  <a:pt x="315344" y="530287"/>
                </a:lnTo>
                <a:lnTo>
                  <a:pt x="360565" y="517871"/>
                </a:lnTo>
                <a:lnTo>
                  <a:pt x="402207" y="498100"/>
                </a:lnTo>
                <a:lnTo>
                  <a:pt x="439513" y="471729"/>
                </a:lnTo>
                <a:lnTo>
                  <a:pt x="471729" y="439513"/>
                </a:lnTo>
                <a:lnTo>
                  <a:pt x="498100" y="402207"/>
                </a:lnTo>
                <a:lnTo>
                  <a:pt x="517871" y="360565"/>
                </a:lnTo>
                <a:lnTo>
                  <a:pt x="530287" y="315344"/>
                </a:lnTo>
                <a:lnTo>
                  <a:pt x="534593" y="267296"/>
                </a:lnTo>
                <a:lnTo>
                  <a:pt x="530287" y="219249"/>
                </a:lnTo>
                <a:lnTo>
                  <a:pt x="517871" y="174028"/>
                </a:lnTo>
                <a:lnTo>
                  <a:pt x="498100" y="132386"/>
                </a:lnTo>
                <a:lnTo>
                  <a:pt x="471729" y="95080"/>
                </a:lnTo>
                <a:lnTo>
                  <a:pt x="439513" y="62864"/>
                </a:lnTo>
                <a:lnTo>
                  <a:pt x="402207" y="36493"/>
                </a:lnTo>
                <a:lnTo>
                  <a:pt x="360565" y="16722"/>
                </a:lnTo>
                <a:lnTo>
                  <a:pt x="315344" y="4306"/>
                </a:lnTo>
                <a:lnTo>
                  <a:pt x="267296" y="0"/>
                </a:lnTo>
                <a:close/>
              </a:path>
            </a:pathLst>
          </a:custGeom>
          <a:solidFill>
            <a:srgbClr val="ADB4B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871659" y="2524952"/>
            <a:ext cx="375285" cy="2227580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algn="just" marL="12700" marR="5080" indent="17780">
              <a:lnSpc>
                <a:spcPts val="5670"/>
              </a:lnSpc>
              <a:spcBef>
                <a:spcPts val="560"/>
              </a:spcBef>
            </a:pPr>
            <a:r>
              <a:rPr dirty="0" sz="5000" spc="-310">
                <a:solidFill>
                  <a:srgbClr val="FFFFFF"/>
                </a:solidFill>
                <a:latin typeface="Arial"/>
                <a:cs typeface="Arial"/>
              </a:rPr>
              <a:t>ô  </a:t>
            </a:r>
            <a:r>
              <a:rPr dirty="0" sz="5000" spc="-2480">
                <a:solidFill>
                  <a:srgbClr val="FFFFFF"/>
                </a:solidFill>
                <a:latin typeface="Arial"/>
                <a:cs typeface="Arial"/>
              </a:rPr>
              <a:t>@ </a:t>
            </a:r>
            <a:r>
              <a:rPr dirty="0" sz="5000" spc="-13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5000" spc="-58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5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88239" y="2524952"/>
            <a:ext cx="406400" cy="2227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5835"/>
              </a:lnSpc>
              <a:spcBef>
                <a:spcPts val="100"/>
              </a:spcBef>
            </a:pPr>
            <a:r>
              <a:rPr dirty="0" sz="5000" spc="16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5000">
              <a:latin typeface="Arial"/>
              <a:cs typeface="Arial"/>
            </a:endParaRPr>
          </a:p>
          <a:p>
            <a:pPr marL="27940">
              <a:lnSpc>
                <a:spcPts val="5670"/>
              </a:lnSpc>
            </a:pPr>
            <a:r>
              <a:rPr dirty="0" sz="5000" spc="-35">
                <a:solidFill>
                  <a:srgbClr val="FFFFFF"/>
                </a:solidFill>
                <a:latin typeface="Arial"/>
                <a:cs typeface="Arial"/>
              </a:rPr>
              <a:t>ó</a:t>
            </a:r>
            <a:endParaRPr sz="5000">
              <a:latin typeface="Arial"/>
              <a:cs typeface="Arial"/>
            </a:endParaRPr>
          </a:p>
          <a:p>
            <a:pPr marL="27940">
              <a:lnSpc>
                <a:spcPts val="5835"/>
              </a:lnSpc>
            </a:pPr>
            <a:r>
              <a:rPr dirty="0" sz="5000" spc="-35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5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INSB_Main_Brochure_Feb.2016.indd</dc:title>
  <dcterms:created xsi:type="dcterms:W3CDTF">2020-08-21T14:45:57Z</dcterms:created>
  <dcterms:modified xsi:type="dcterms:W3CDTF">2020-08-21T14:45:57Z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2016-04-23T00:00:00Z</vt:filetime>
  </property>
  <property fmtid="{D5CDD505-2E9C-101B-9397-08002B2CF9AE}" pid="3" name="Creator">
    <vt:lpwstr>Adobe InDesign CS5.5 (7.5)</vt:lpwstr>
  </property>
  <property fmtid="{D5CDD505-2E9C-101B-9397-08002B2CF9AE}" pid="4" name="LastSaved">
    <vt:filetime>2020-08-21T00:00:00Z</vt:filetime>
  </property>
</Properties>
</file>