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7.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4.jpg" ContentType="image/jpeg"/>
  <Override PartName="/ppt/media/image35.jpg" ContentType="image/jpeg"/>
  <Override PartName="/ppt/media/image3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Lst>
  <p:notesMasterIdLst>
    <p:notesMasterId r:id="rId25"/>
  </p:notesMasterIdLst>
  <p:sldIdLst>
    <p:sldId id="256" r:id="rId2"/>
    <p:sldId id="262" r:id="rId3"/>
    <p:sldId id="271" r:id="rId4"/>
    <p:sldId id="272" r:id="rId5"/>
    <p:sldId id="290" r:id="rId6"/>
    <p:sldId id="273" r:id="rId7"/>
    <p:sldId id="274" r:id="rId8"/>
    <p:sldId id="261" r:id="rId9"/>
    <p:sldId id="270" r:id="rId10"/>
    <p:sldId id="268" r:id="rId11"/>
    <p:sldId id="258" r:id="rId12"/>
    <p:sldId id="259" r:id="rId13"/>
    <p:sldId id="269" r:id="rId14"/>
    <p:sldId id="260" r:id="rId15"/>
    <p:sldId id="264" r:id="rId16"/>
    <p:sldId id="263" r:id="rId17"/>
    <p:sldId id="280" r:id="rId18"/>
    <p:sldId id="276" r:id="rId19"/>
    <p:sldId id="291" r:id="rId20"/>
    <p:sldId id="284" r:id="rId21"/>
    <p:sldId id="292" r:id="rId22"/>
    <p:sldId id="275" r:id="rId23"/>
    <p:sldId id="28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0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66" autoAdjust="0"/>
    <p:restoredTop sz="94694"/>
  </p:normalViewPr>
  <p:slideViewPr>
    <p:cSldViewPr>
      <p:cViewPr varScale="1">
        <p:scale>
          <a:sx n="121" d="100"/>
          <a:sy n="121" d="100"/>
        </p:scale>
        <p:origin x="1920" y="4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D4FD92-AEC8-7845-A532-F72462625B43}" type="datetimeFigureOut">
              <a:rPr lang="x-none" smtClean="0"/>
              <a:t>27/03/21</a:t>
            </a:fld>
            <a:endParaRPr lang="x-non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06CF5C-0244-2D49-914A-63B48462A22D}" type="slidenum">
              <a:rPr lang="x-none" smtClean="0"/>
              <a:t>‹#›</a:t>
            </a:fld>
            <a:endParaRPr lang="x-none"/>
          </a:p>
        </p:txBody>
      </p:sp>
    </p:spTree>
    <p:extLst>
      <p:ext uri="{BB962C8B-B14F-4D97-AF65-F5344CB8AC3E}">
        <p14:creationId xmlns:p14="http://schemas.microsoft.com/office/powerpoint/2010/main" val="101829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ED06CF5C-0244-2D49-914A-63B48462A22D}" type="slidenum">
              <a:rPr lang="x-none" smtClean="0"/>
              <a:t>11</a:t>
            </a:fld>
            <a:endParaRPr lang="x-none"/>
          </a:p>
        </p:txBody>
      </p:sp>
    </p:spTree>
    <p:extLst>
      <p:ext uri="{BB962C8B-B14F-4D97-AF65-F5344CB8AC3E}">
        <p14:creationId xmlns:p14="http://schemas.microsoft.com/office/powerpoint/2010/main" val="4071589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O" dirty="0"/>
          </a:p>
        </p:txBody>
      </p:sp>
      <p:sp>
        <p:nvSpPr>
          <p:cNvPr id="4" name="Slide Number Placeholder 3"/>
          <p:cNvSpPr>
            <a:spLocks noGrp="1"/>
          </p:cNvSpPr>
          <p:nvPr>
            <p:ph type="sldNum" sz="quarter" idx="5"/>
          </p:nvPr>
        </p:nvSpPr>
        <p:spPr/>
        <p:txBody>
          <a:bodyPr/>
          <a:lstStyle/>
          <a:p>
            <a:fld id="{ED06CF5C-0244-2D49-914A-63B48462A22D}" type="slidenum">
              <a:rPr lang="x-none" smtClean="0"/>
              <a:t>14</a:t>
            </a:fld>
            <a:endParaRPr lang="x-none"/>
          </a:p>
        </p:txBody>
      </p:sp>
    </p:spTree>
    <p:extLst>
      <p:ext uri="{BB962C8B-B14F-4D97-AF65-F5344CB8AC3E}">
        <p14:creationId xmlns:p14="http://schemas.microsoft.com/office/powerpoint/2010/main" val="1268202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252033A5-5924-420F-BC48-860894042E61}" type="datetimeFigureOut">
              <a:rPr lang="es-ES" smtClean="0"/>
              <a:t>27/3/21</a:t>
            </a:fld>
            <a:endParaRPr lang="es-ES" dirty="0"/>
          </a:p>
        </p:txBody>
      </p:sp>
      <p:sp>
        <p:nvSpPr>
          <p:cNvPr id="5" name="Footer Placeholder 4"/>
          <p:cNvSpPr>
            <a:spLocks noGrp="1"/>
          </p:cNvSpPr>
          <p:nvPr>
            <p:ph type="ftr" sz="quarter" idx="11"/>
          </p:nvPr>
        </p:nvSpPr>
        <p:spPr>
          <a:xfrm>
            <a:off x="2743973" y="5870576"/>
            <a:ext cx="3932137" cy="377825"/>
          </a:xfrm>
        </p:spPr>
        <p:txBody>
          <a:bodyPr/>
          <a:lstStyle/>
          <a:p>
            <a:endParaRPr lang="es-ES" dirty="0"/>
          </a:p>
        </p:txBody>
      </p:sp>
      <p:sp>
        <p:nvSpPr>
          <p:cNvPr id="6" name="Slide Number Placeholder 5"/>
          <p:cNvSpPr>
            <a:spLocks noGrp="1"/>
          </p:cNvSpPr>
          <p:nvPr>
            <p:ph type="sldNum" sz="quarter" idx="12"/>
          </p:nvPr>
        </p:nvSpPr>
        <p:spPr>
          <a:xfrm>
            <a:off x="8040685" y="5870576"/>
            <a:ext cx="417516" cy="377825"/>
          </a:xfrm>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4055179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2033A5-5924-420F-BC48-860894042E61}" type="datetimeFigureOut">
              <a:rPr lang="es-ES" smtClean="0"/>
              <a:t>27/3/21</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1970646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033A5-5924-420F-BC48-860894042E61}" type="datetimeFigureOut">
              <a:rPr lang="es-ES" smtClean="0"/>
              <a:t>27/3/21</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1912024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033A5-5924-420F-BC48-860894042E61}" type="datetimeFigureOut">
              <a:rPr lang="es-ES" smtClean="0"/>
              <a:t>27/3/21</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2324469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033A5-5924-420F-BC48-860894042E61}" type="datetimeFigureOut">
              <a:rPr lang="es-ES" smtClean="0"/>
              <a:t>27/3/21</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3166296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033A5-5924-420F-BC48-860894042E61}" type="datetimeFigureOut">
              <a:rPr lang="es-ES" smtClean="0"/>
              <a:t>27/3/21</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2128902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033A5-5924-420F-BC48-860894042E61}" type="datetimeFigureOut">
              <a:rPr lang="es-ES" smtClean="0"/>
              <a:t>27/3/21</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46032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2033A5-5924-420F-BC48-860894042E61}" type="datetimeFigureOut">
              <a:rPr lang="es-ES" smtClean="0"/>
              <a:t>27/3/21</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3147190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2033A5-5924-420F-BC48-860894042E61}" type="datetimeFigureOut">
              <a:rPr lang="es-ES" smtClean="0"/>
              <a:t>27/3/21</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62123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2033A5-5924-420F-BC48-860894042E61}" type="datetimeFigureOut">
              <a:rPr lang="es-ES" smtClean="0"/>
              <a:t>27/3/21</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3839860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2033A5-5924-420F-BC48-860894042E61}" type="datetimeFigureOut">
              <a:rPr lang="es-ES" smtClean="0"/>
              <a:t>27/3/21</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4052157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2033A5-5924-420F-BC48-860894042E61}" type="datetimeFigureOut">
              <a:rPr lang="es-ES" smtClean="0"/>
              <a:t>27/3/21</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288350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2033A5-5924-420F-BC48-860894042E61}" type="datetimeFigureOut">
              <a:rPr lang="es-ES" smtClean="0"/>
              <a:t>27/3/21</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737257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2033A5-5924-420F-BC48-860894042E61}" type="datetimeFigureOut">
              <a:rPr lang="es-ES" smtClean="0"/>
              <a:t>27/3/21</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18583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252033A5-5924-420F-BC48-860894042E61}" type="datetimeFigureOut">
              <a:rPr lang="es-ES" smtClean="0"/>
              <a:t>27/3/21</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2751447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2033A5-5924-420F-BC48-860894042E61}" type="datetimeFigureOut">
              <a:rPr lang="es-ES" smtClean="0"/>
              <a:t>27/3/21</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2895383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2033A5-5924-420F-BC48-860894042E61}" type="datetimeFigureOut">
              <a:rPr lang="es-ES" smtClean="0"/>
              <a:t>27/3/21</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6C64D294-A9D2-46BB-866B-E4BC21D24084}" type="slidenum">
              <a:rPr lang="es-ES" smtClean="0"/>
              <a:t>‹#›</a:t>
            </a:fld>
            <a:endParaRPr lang="es-ES" dirty="0"/>
          </a:p>
        </p:txBody>
      </p:sp>
    </p:spTree>
    <p:extLst>
      <p:ext uri="{BB962C8B-B14F-4D97-AF65-F5344CB8AC3E}">
        <p14:creationId xmlns:p14="http://schemas.microsoft.com/office/powerpoint/2010/main" val="4069618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52033A5-5924-420F-BC48-860894042E61}" type="datetimeFigureOut">
              <a:rPr lang="es-ES" smtClean="0"/>
              <a:t>27/3/21</a:t>
            </a:fld>
            <a:endParaRPr lang="es-ES" dirty="0"/>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S" dirty="0"/>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64D294-A9D2-46BB-866B-E4BC21D24084}" type="slidenum">
              <a:rPr lang="es-ES" smtClean="0"/>
              <a:t>‹#›</a:t>
            </a:fld>
            <a:endParaRPr lang="es-ES" dirty="0"/>
          </a:p>
        </p:txBody>
      </p:sp>
    </p:spTree>
    <p:extLst>
      <p:ext uri="{BB962C8B-B14F-4D97-AF65-F5344CB8AC3E}">
        <p14:creationId xmlns:p14="http://schemas.microsoft.com/office/powerpoint/2010/main" val="2194061772"/>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tiff"/><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24.tiff"/><Relationship Id="rId5" Type="http://schemas.openxmlformats.org/officeDocument/2006/relationships/image" Target="../media/image10.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2.png"/><Relationship Id="rId12" Type="http://schemas.openxmlformats.org/officeDocument/2006/relationships/image" Target="../media/image36.jp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10.png"/><Relationship Id="rId5" Type="http://schemas.openxmlformats.org/officeDocument/2006/relationships/image" Target="../media/image30.png"/><Relationship Id="rId10" Type="http://schemas.openxmlformats.org/officeDocument/2006/relationships/image" Target="../media/image35.jpg"/><Relationship Id="rId4" Type="http://schemas.openxmlformats.org/officeDocument/2006/relationships/image" Target="../media/image29.jpeg"/><Relationship Id="rId9" Type="http://schemas.openxmlformats.org/officeDocument/2006/relationships/image" Target="../media/image34.jp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hyperlink" Target="mailto:operations@marinetek.org"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EA9AF1-EF35-4EC4-862B-93C14919B5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10" name="Rectangle 9">
            <a:extLst>
              <a:ext uri="{FF2B5EF4-FFF2-40B4-BE49-F238E27FC236}">
                <a16:creationId xmlns:a16="http://schemas.microsoft.com/office/drawing/2014/main" id="{72FB946D-2326-449B-B771-9EDB01C8D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224A0EC-9334-468D-849F-BF1FF8C6FF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14" name="Rectangle 13">
            <a:extLst>
              <a:ext uri="{FF2B5EF4-FFF2-40B4-BE49-F238E27FC236}">
                <a16:creationId xmlns:a16="http://schemas.microsoft.com/office/drawing/2014/main" id="{0EFFC263-7EB0-4842-BE9B-3176A41A7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5B183697-3358-9C40-8F34-98781869BF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78" r="2603"/>
          <a:stretch/>
        </p:blipFill>
        <p:spPr>
          <a:xfrm>
            <a:off x="-2382" y="-1786"/>
            <a:ext cx="6518598" cy="6856214"/>
          </a:xfrm>
          <a:prstGeom prst="rect">
            <a:avLst/>
          </a:prstGeom>
        </p:spPr>
      </p:pic>
      <p:sp>
        <p:nvSpPr>
          <p:cNvPr id="7" name="object 4">
            <a:extLst>
              <a:ext uri="{FF2B5EF4-FFF2-40B4-BE49-F238E27FC236}">
                <a16:creationId xmlns:a16="http://schemas.microsoft.com/office/drawing/2014/main" id="{6A06ED9D-32C7-D04C-8B03-4D7F19833ADC}"/>
              </a:ext>
            </a:extLst>
          </p:cNvPr>
          <p:cNvSpPr/>
          <p:nvPr/>
        </p:nvSpPr>
        <p:spPr>
          <a:xfrm>
            <a:off x="5064302" y="0"/>
            <a:ext cx="4077316" cy="674136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6037637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F6A9299-1D12-47E2-9DD4-03342553C4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useBgFill="1">
        <p:nvSpPr>
          <p:cNvPr id="73" name="Rectangle 72">
            <a:extLst>
              <a:ext uri="{FF2B5EF4-FFF2-40B4-BE49-F238E27FC236}">
                <a16:creationId xmlns:a16="http://schemas.microsoft.com/office/drawing/2014/main" id="{CBD94887-6A10-4F62-8EE1-B2BCFA1F3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1786"/>
            <a:ext cx="914161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4">
            <a:alphaModFix amt="20000"/>
            <a:extLst>
              <a:ext uri="{28A0092B-C50C-407E-A947-70E740481C1C}">
                <a14:useLocalDpi xmlns:a14="http://schemas.microsoft.com/office/drawing/2010/main" val="0"/>
              </a:ext>
            </a:extLst>
          </a:blip>
          <a:srcRect l="5933" r="6066" b="-1"/>
          <a:stretch/>
        </p:blipFill>
        <p:spPr bwMode="auto">
          <a:xfrm>
            <a:off x="2382" y="-28223"/>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74">
            <a:extLst>
              <a:ext uri="{FF2B5EF4-FFF2-40B4-BE49-F238E27FC236}">
                <a16:creationId xmlns:a16="http://schemas.microsoft.com/office/drawing/2014/main" id="{A3D512BA-228A-4979-9312-ACD246E109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9000"/>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11" name="2 Subtítulo"/>
          <p:cNvSpPr txBox="1">
            <a:spLocks/>
          </p:cNvSpPr>
          <p:nvPr/>
        </p:nvSpPr>
        <p:spPr>
          <a:xfrm>
            <a:off x="514350" y="609600"/>
            <a:ext cx="7598569" cy="1456267"/>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defTabSz="457200">
              <a:spcBef>
                <a:spcPct val="0"/>
              </a:spcBef>
            </a:pPr>
            <a:endParaRPr lang="en-US" sz="3600" b="1" i="1" cap="all" dirty="0">
              <a:ln w="3175" cmpd="sng">
                <a:noFill/>
              </a:ln>
              <a:solidFill>
                <a:schemeClr val="tx1"/>
              </a:solidFill>
              <a:latin typeface="+mj-lt"/>
              <a:ea typeface="+mj-ea"/>
              <a:cs typeface="+mj-cs"/>
            </a:endParaRPr>
          </a:p>
          <a:p>
            <a:pPr defTabSz="457200">
              <a:spcBef>
                <a:spcPct val="0"/>
              </a:spcBef>
            </a:pPr>
            <a:endParaRPr lang="en-US" altLang="es-ES" sz="3600" i="1" cap="all" dirty="0">
              <a:ln w="3175" cmpd="sng">
                <a:noFill/>
              </a:ln>
              <a:solidFill>
                <a:schemeClr val="tx1"/>
              </a:solidFill>
              <a:latin typeface="+mj-lt"/>
              <a:ea typeface="+mj-ea"/>
              <a:cs typeface="+mj-cs"/>
            </a:endParaRPr>
          </a:p>
          <a:p>
            <a:pPr defTabSz="457200">
              <a:spcBef>
                <a:spcPct val="0"/>
              </a:spcBef>
            </a:pPr>
            <a:endParaRPr lang="en-US" sz="3600" cap="all" dirty="0">
              <a:ln w="3175" cmpd="sng">
                <a:noFill/>
              </a:ln>
              <a:solidFill>
                <a:schemeClr val="tx1"/>
              </a:solidFill>
              <a:latin typeface="+mj-lt"/>
              <a:ea typeface="+mj-ea"/>
              <a:cs typeface="+mj-cs"/>
            </a:endParaRPr>
          </a:p>
        </p:txBody>
      </p:sp>
      <p:sp>
        <p:nvSpPr>
          <p:cNvPr id="9" name="2 Subtítulo"/>
          <p:cNvSpPr txBox="1">
            <a:spLocks/>
          </p:cNvSpPr>
          <p:nvPr/>
        </p:nvSpPr>
        <p:spPr>
          <a:xfrm>
            <a:off x="514350" y="2142067"/>
            <a:ext cx="7598569" cy="3649133"/>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defTabSz="457200">
              <a:spcBef>
                <a:spcPts val="0"/>
              </a:spcBef>
              <a:spcAft>
                <a:spcPts val="1000"/>
              </a:spcAft>
              <a:buClr>
                <a:schemeClr val="tx1"/>
              </a:buClr>
              <a:buSzPct val="100000"/>
            </a:pPr>
            <a:endParaRPr lang="en-US" dirty="0">
              <a:solidFill>
                <a:schemeClr val="tx1"/>
              </a:solidFill>
            </a:endParaRPr>
          </a:p>
        </p:txBody>
      </p:sp>
      <p:sp>
        <p:nvSpPr>
          <p:cNvPr id="3" name="Curved Up Ribbon 2">
            <a:extLst>
              <a:ext uri="{FF2B5EF4-FFF2-40B4-BE49-F238E27FC236}">
                <a16:creationId xmlns:a16="http://schemas.microsoft.com/office/drawing/2014/main" id="{CCA5D47D-0394-8148-A35C-680A68E2FF12}"/>
              </a:ext>
            </a:extLst>
          </p:cNvPr>
          <p:cNvSpPr/>
          <p:nvPr/>
        </p:nvSpPr>
        <p:spPr>
          <a:xfrm>
            <a:off x="827584" y="404663"/>
            <a:ext cx="7056784" cy="1661203"/>
          </a:xfrm>
          <a:prstGeom prst="ellipseRibbon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sz="2000" dirty="0">
                <a:latin typeface="Copperplate Gothic Bold" panose="020E0705020206020404" pitchFamily="34" charset="77"/>
              </a:rPr>
              <a:t>TECHNICAL MANAGEMENT</a:t>
            </a:r>
          </a:p>
        </p:txBody>
      </p:sp>
      <p:sp>
        <p:nvSpPr>
          <p:cNvPr id="5" name="Terminator 4">
            <a:extLst>
              <a:ext uri="{FF2B5EF4-FFF2-40B4-BE49-F238E27FC236}">
                <a16:creationId xmlns:a16="http://schemas.microsoft.com/office/drawing/2014/main" id="{CDA6F38F-FF29-C640-95D2-4448449DAAE8}"/>
              </a:ext>
            </a:extLst>
          </p:cNvPr>
          <p:cNvSpPr/>
          <p:nvPr/>
        </p:nvSpPr>
        <p:spPr>
          <a:xfrm>
            <a:off x="1031081" y="2996952"/>
            <a:ext cx="6709271" cy="3251448"/>
          </a:xfrm>
          <a:prstGeom prst="flowChartTermina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pperplate Gothic Bold" panose="020E0705020206020404" pitchFamily="34" charset="77"/>
              </a:rPr>
              <a:t>At MARINETEK, we are constantly looking for innovative formulas to meet the multiple needs or technical or supply challenges that our customers may have. We have consolidated work processes, based on best practices, integrated management systems and high levels of quality and excellence.</a:t>
            </a:r>
            <a:endParaRPr lang="en-CO" dirty="0">
              <a:latin typeface="Copperplate Gothic Bold" panose="020E0705020206020404" pitchFamily="34" charset="77"/>
            </a:endParaRPr>
          </a:p>
        </p:txBody>
      </p:sp>
    </p:spTree>
    <p:extLst>
      <p:ext uri="{BB962C8B-B14F-4D97-AF65-F5344CB8AC3E}">
        <p14:creationId xmlns:p14="http://schemas.microsoft.com/office/powerpoint/2010/main" val="415950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67544" y="3329608"/>
            <a:ext cx="4491608" cy="2907704"/>
          </a:xfrm>
        </p:spPr>
        <p:txBody>
          <a:bodyPr>
            <a:noAutofit/>
          </a:bodyPr>
          <a:lstStyle/>
          <a:p>
            <a:pPr algn="just"/>
            <a:endParaRPr lang="en-US" sz="1600" i="1" dirty="0">
              <a:latin typeface="Copperplate Gothic Light" panose="020E0507020206020404" pitchFamily="34" charset="0"/>
              <a:cs typeface="Arial" panose="020B0604020202020204" pitchFamily="34" charset="0"/>
            </a:endParaRPr>
          </a:p>
          <a:p>
            <a:pPr algn="just"/>
            <a:r>
              <a:rPr lang="es-ES" sz="1600" i="1" dirty="0">
                <a:latin typeface="Copperplate Gothic Light" panose="020E0507020206020404" pitchFamily="34" charset="0"/>
                <a:cs typeface="Arial" panose="020B0604020202020204" pitchFamily="34" charset="0"/>
              </a:rPr>
              <a:t>	</a:t>
            </a:r>
          </a:p>
        </p:txBody>
      </p:sp>
      <p:sp>
        <p:nvSpPr>
          <p:cNvPr id="5" name="2 Subtítulo"/>
          <p:cNvSpPr txBox="1">
            <a:spLocks/>
          </p:cNvSpPr>
          <p:nvPr/>
        </p:nvSpPr>
        <p:spPr>
          <a:xfrm>
            <a:off x="4868365" y="3429000"/>
            <a:ext cx="3956634" cy="3312368"/>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just"/>
            <a:endParaRPr lang="es-ES" sz="1600" i="1" dirty="0">
              <a:latin typeface="Copperplate Gothic Light" panose="020E0507020206020404" pitchFamily="34" charset="0"/>
              <a:cs typeface="Arial" panose="020B0604020202020204" pitchFamily="34" charset="0"/>
            </a:endParaRPr>
          </a:p>
        </p:txBody>
      </p:sp>
      <p:sp>
        <p:nvSpPr>
          <p:cNvPr id="6" name="2 Subtítulo"/>
          <p:cNvSpPr txBox="1">
            <a:spLocks/>
          </p:cNvSpPr>
          <p:nvPr/>
        </p:nvSpPr>
        <p:spPr>
          <a:xfrm>
            <a:off x="4139952" y="764704"/>
            <a:ext cx="4491608" cy="1512168"/>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just"/>
            <a:endParaRPr lang="es-ES" sz="1800" i="1" dirty="0">
              <a:latin typeface="Arial" panose="020B0604020202020204" pitchFamily="34" charset="0"/>
              <a:cs typeface="Arial" panose="020B0604020202020204" pitchFamily="34" charset="0"/>
            </a:endParaRPr>
          </a:p>
        </p:txBody>
      </p:sp>
      <p:sp>
        <p:nvSpPr>
          <p:cNvPr id="7" name="2 Subtítulo"/>
          <p:cNvSpPr txBox="1">
            <a:spLocks/>
          </p:cNvSpPr>
          <p:nvPr/>
        </p:nvSpPr>
        <p:spPr>
          <a:xfrm>
            <a:off x="3923928" y="819253"/>
            <a:ext cx="4491608" cy="224970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a:endParaRPr lang="es-ES" sz="2400" dirty="0">
              <a:effectLst>
                <a:outerShdw blurRad="38100" dist="38100" dir="2700000" algn="tl">
                  <a:srgbClr val="000000">
                    <a:alpha val="43137"/>
                  </a:srgbClr>
                </a:outerShdw>
              </a:effectLst>
              <a:latin typeface="Copperplate Gothic Bold" panose="020E07050202060204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8D920A8-0A3E-B348-BDD9-AC93C768C22E}"/>
              </a:ext>
            </a:extLst>
          </p:cNvPr>
          <p:cNvSpPr/>
          <p:nvPr/>
        </p:nvSpPr>
        <p:spPr>
          <a:xfrm>
            <a:off x="4252999" y="1054477"/>
            <a:ext cx="4572000" cy="400110"/>
          </a:xfrm>
          <a:prstGeom prst="rect">
            <a:avLst/>
          </a:prstGeom>
        </p:spPr>
        <p:txBody>
          <a:bodyPr>
            <a:spAutoFit/>
          </a:bodyPr>
          <a:lstStyle/>
          <a:p>
            <a:pPr algn="ctr">
              <a:spcAft>
                <a:spcPts val="0"/>
              </a:spcAft>
            </a:pPr>
            <a:r>
              <a:rPr lang="es-ES" sz="2000" dirty="0">
                <a:latin typeface="Copperplate Gothic Bold" panose="020E0705020206020404" pitchFamily="34" charset="77"/>
                <a:ea typeface="Calibri" panose="020F0502020204030204" pitchFamily="34" charset="0"/>
                <a:cs typeface="Times New Roman" panose="02020603050405020304" pitchFamily="18" charset="0"/>
              </a:rPr>
              <a:t>   </a:t>
            </a:r>
            <a:endParaRPr lang="x-none" sz="2000" dirty="0">
              <a:latin typeface="Copperplate Gothic Bold" panose="020E0705020206020404" pitchFamily="34" charset="77"/>
              <a:ea typeface="Calibri" panose="020F0502020204030204" pitchFamily="34" charset="0"/>
              <a:cs typeface="Times New Roman" panose="02020603050405020304" pitchFamily="18" charset="0"/>
            </a:endParaRPr>
          </a:p>
        </p:txBody>
      </p:sp>
      <p:pic>
        <p:nvPicPr>
          <p:cNvPr id="9218" name="Picture 2" descr="19 technical SEO facts for beginners">
            <a:extLst>
              <a:ext uri="{FF2B5EF4-FFF2-40B4-BE49-F238E27FC236}">
                <a16:creationId xmlns:a16="http://schemas.microsoft.com/office/drawing/2014/main" id="{902197D3-0B4D-3B43-A8D4-B591A7837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 y="7883"/>
            <a:ext cx="9144000" cy="685011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6D712EE-EB03-704C-A39D-B3B682DB1A1F}"/>
              </a:ext>
            </a:extLst>
          </p:cNvPr>
          <p:cNvSpPr txBox="1"/>
          <p:nvPr/>
        </p:nvSpPr>
        <p:spPr>
          <a:xfrm>
            <a:off x="611560" y="3638634"/>
            <a:ext cx="3312368" cy="2893100"/>
          </a:xfrm>
          <a:prstGeom prst="rect">
            <a:avLst/>
          </a:prstGeom>
          <a:noFill/>
        </p:spPr>
        <p:txBody>
          <a:bodyPr wrap="square" rtlCol="0">
            <a:spAutoFit/>
          </a:bodyPr>
          <a:lstStyle/>
          <a:p>
            <a:pPr marL="285750" indent="-285750">
              <a:buFont typeface="Arial" panose="020B0604020202020204" pitchFamily="34" charset="0"/>
              <a:buChar char="•"/>
            </a:pPr>
            <a:r>
              <a:rPr lang="en-CO" sz="1400" dirty="0"/>
              <a:t>Tugboats-Deep Sea, Harbour,Salvage</a:t>
            </a:r>
          </a:p>
          <a:p>
            <a:pPr marL="285750" indent="-285750">
              <a:buFont typeface="Arial" panose="020B0604020202020204" pitchFamily="34" charset="0"/>
              <a:buChar char="•"/>
            </a:pPr>
            <a:r>
              <a:rPr lang="en-CO" sz="1400" dirty="0"/>
              <a:t>DP2 AHTS</a:t>
            </a:r>
          </a:p>
          <a:p>
            <a:pPr marL="285750" indent="-285750">
              <a:buFont typeface="Arial" panose="020B0604020202020204" pitchFamily="34" charset="0"/>
              <a:buChar char="•"/>
            </a:pPr>
            <a:r>
              <a:rPr lang="en-CO" sz="1400" dirty="0"/>
              <a:t>PSV-FSV</a:t>
            </a:r>
          </a:p>
          <a:p>
            <a:pPr marL="285750" indent="-285750">
              <a:buFont typeface="Arial" panose="020B0604020202020204" pitchFamily="34" charset="0"/>
              <a:buChar char="•"/>
            </a:pPr>
            <a:r>
              <a:rPr lang="en-CO" sz="1400" dirty="0"/>
              <a:t>Construction Vessels</a:t>
            </a:r>
          </a:p>
          <a:p>
            <a:pPr marL="285750" indent="-285750">
              <a:buFont typeface="Arial" panose="020B0604020202020204" pitchFamily="34" charset="0"/>
              <a:buChar char="•"/>
            </a:pPr>
            <a:r>
              <a:rPr lang="en-CO" sz="1400" dirty="0"/>
              <a:t>Geotechnical &amp; Geophysical vessels</a:t>
            </a:r>
          </a:p>
          <a:p>
            <a:pPr marL="285750" indent="-285750">
              <a:buFont typeface="Arial" panose="020B0604020202020204" pitchFamily="34" charset="0"/>
              <a:buChar char="•"/>
            </a:pPr>
            <a:r>
              <a:rPr lang="en-CO" sz="1400" dirty="0"/>
              <a:t>Lift Boats</a:t>
            </a:r>
          </a:p>
          <a:p>
            <a:pPr marL="285750" indent="-285750">
              <a:buFont typeface="Arial" panose="020B0604020202020204" pitchFamily="34" charset="0"/>
              <a:buChar char="•"/>
            </a:pPr>
            <a:r>
              <a:rPr lang="en-CO" sz="1400" dirty="0"/>
              <a:t>General Cargo Vessels</a:t>
            </a:r>
          </a:p>
          <a:p>
            <a:pPr marL="285750" indent="-285750">
              <a:buFont typeface="Arial" panose="020B0604020202020204" pitchFamily="34" charset="0"/>
              <a:buChar char="•"/>
            </a:pPr>
            <a:r>
              <a:rPr lang="en-CO" sz="1400" dirty="0"/>
              <a:t>LPG Vessel</a:t>
            </a:r>
          </a:p>
          <a:p>
            <a:pPr marL="285750" indent="-285750">
              <a:buFont typeface="Arial" panose="020B0604020202020204" pitchFamily="34" charset="0"/>
              <a:buChar char="•"/>
            </a:pPr>
            <a:r>
              <a:rPr lang="en-CO" sz="1400" dirty="0"/>
              <a:t>Ro-Ro Vessels</a:t>
            </a:r>
          </a:p>
          <a:p>
            <a:pPr marL="285750" indent="-285750">
              <a:buFont typeface="Arial" panose="020B0604020202020204" pitchFamily="34" charset="0"/>
              <a:buChar char="•"/>
            </a:pPr>
            <a:r>
              <a:rPr lang="en-CO" sz="1400" dirty="0"/>
              <a:t>Container Vessels</a:t>
            </a:r>
          </a:p>
          <a:p>
            <a:pPr marL="285750" indent="-285750">
              <a:buFont typeface="Arial" panose="020B0604020202020204" pitchFamily="34" charset="0"/>
              <a:buChar char="•"/>
            </a:pPr>
            <a:r>
              <a:rPr lang="en-CO" sz="1400" dirty="0"/>
              <a:t>Floating Transfer Station</a:t>
            </a:r>
          </a:p>
          <a:p>
            <a:pPr marL="285750" indent="-285750">
              <a:buFont typeface="Arial" panose="020B0604020202020204" pitchFamily="34" charset="0"/>
              <a:buChar char="•"/>
            </a:pPr>
            <a:r>
              <a:rPr lang="en-CO" sz="1400" dirty="0"/>
              <a:t>Bulk Carriers</a:t>
            </a:r>
          </a:p>
          <a:p>
            <a:pPr marL="285750" indent="-285750">
              <a:buFont typeface="Arial" panose="020B0604020202020204" pitchFamily="34" charset="0"/>
              <a:buChar char="•"/>
            </a:pPr>
            <a:endParaRPr lang="en-CO" sz="14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20" y="0"/>
            <a:ext cx="331236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Horizontal Scroll 8">
            <a:extLst>
              <a:ext uri="{FF2B5EF4-FFF2-40B4-BE49-F238E27FC236}">
                <a16:creationId xmlns:a16="http://schemas.microsoft.com/office/drawing/2014/main" id="{DF189947-E364-1C4E-9B63-8E1E72E7C44F}"/>
              </a:ext>
            </a:extLst>
          </p:cNvPr>
          <p:cNvSpPr/>
          <p:nvPr/>
        </p:nvSpPr>
        <p:spPr>
          <a:xfrm>
            <a:off x="4252999" y="503981"/>
            <a:ext cx="4162537" cy="1565970"/>
          </a:xfrm>
          <a:prstGeom prst="horizontalScroll">
            <a:avLst/>
          </a:prstGeom>
          <a:solidFill>
            <a:schemeClr val="accent6"/>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dirty="0">
                <a:latin typeface="Copperplate Gothic Bold" panose="020E0705020206020404" pitchFamily="34" charset="77"/>
              </a:rPr>
              <a:t>V</a:t>
            </a:r>
            <a:r>
              <a:rPr lang="en-US" dirty="0">
                <a:latin typeface="Copperplate Gothic Bold" panose="020E0705020206020404" pitchFamily="34" charset="77"/>
              </a:rPr>
              <a:t>a</a:t>
            </a:r>
            <a:r>
              <a:rPr lang="en-CO" dirty="0">
                <a:latin typeface="Copperplate Gothic Bold" panose="020E0705020206020404" pitchFamily="34" charset="77"/>
              </a:rPr>
              <a:t>st Experience gathered worldwide in different and challenging Operations</a:t>
            </a:r>
          </a:p>
        </p:txBody>
      </p:sp>
      <p:sp>
        <p:nvSpPr>
          <p:cNvPr id="15" name="TextBox 14">
            <a:extLst>
              <a:ext uri="{FF2B5EF4-FFF2-40B4-BE49-F238E27FC236}">
                <a16:creationId xmlns:a16="http://schemas.microsoft.com/office/drawing/2014/main" id="{E7334701-30C5-BD42-9142-A07D36899272}"/>
              </a:ext>
            </a:extLst>
          </p:cNvPr>
          <p:cNvSpPr txBox="1"/>
          <p:nvPr/>
        </p:nvSpPr>
        <p:spPr>
          <a:xfrm>
            <a:off x="5101846" y="4018429"/>
            <a:ext cx="3429272" cy="1169551"/>
          </a:xfrm>
          <a:prstGeom prst="rect">
            <a:avLst/>
          </a:prstGeom>
          <a:noFill/>
        </p:spPr>
        <p:txBody>
          <a:bodyPr wrap="square" rtlCol="0">
            <a:spAutoFit/>
          </a:bodyPr>
          <a:lstStyle/>
          <a:p>
            <a:pPr marL="285750" indent="-285750">
              <a:buFont typeface="Arial" panose="020B0604020202020204" pitchFamily="34" charset="0"/>
              <a:buChar char="•"/>
            </a:pPr>
            <a:r>
              <a:rPr lang="en-CO" sz="1400" dirty="0"/>
              <a:t>Crane Vessels</a:t>
            </a:r>
          </a:p>
          <a:p>
            <a:pPr marL="285750" indent="-285750">
              <a:buFont typeface="Arial" panose="020B0604020202020204" pitchFamily="34" charset="0"/>
              <a:buChar char="•"/>
            </a:pPr>
            <a:r>
              <a:rPr lang="en-CO" sz="1400" dirty="0"/>
              <a:t>Lay Pipe Vessels</a:t>
            </a:r>
          </a:p>
          <a:p>
            <a:pPr marL="285750" indent="-285750">
              <a:buFont typeface="Arial" panose="020B0604020202020204" pitchFamily="34" charset="0"/>
              <a:buChar char="•"/>
            </a:pPr>
            <a:r>
              <a:rPr lang="en-CO" sz="1400" dirty="0"/>
              <a:t>Drydock repairs</a:t>
            </a:r>
          </a:p>
          <a:p>
            <a:pPr marL="285750" indent="-285750">
              <a:buFont typeface="Arial" panose="020B0604020202020204" pitchFamily="34" charset="0"/>
              <a:buChar char="•"/>
            </a:pPr>
            <a:r>
              <a:rPr lang="en-CO" sz="1400" dirty="0"/>
              <a:t>Major Repairs Afloat</a:t>
            </a:r>
          </a:p>
          <a:p>
            <a:pPr marL="285750" indent="-285750">
              <a:buFont typeface="Arial" panose="020B0604020202020204" pitchFamily="34" charset="0"/>
              <a:buChar char="•"/>
            </a:pPr>
            <a:r>
              <a:rPr lang="en-CO" sz="1400" dirty="0"/>
              <a:t>Project Management</a:t>
            </a:r>
          </a:p>
        </p:txBody>
      </p:sp>
    </p:spTree>
    <p:extLst>
      <p:ext uri="{BB962C8B-B14F-4D97-AF65-F5344CB8AC3E}">
        <p14:creationId xmlns:p14="http://schemas.microsoft.com/office/powerpoint/2010/main" val="233993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nodePh="1">
                                  <p:stCondLst>
                                    <p:cond delay="0"/>
                                  </p:stCondLst>
                                  <p:endCondLst>
                                    <p:cond evt="begin" delay="0">
                                      <p:tn val="17"/>
                                    </p:cond>
                                  </p:end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5" name="2 Subtítulo"/>
          <p:cNvSpPr txBox="1">
            <a:spLocks/>
          </p:cNvSpPr>
          <p:nvPr/>
        </p:nvSpPr>
        <p:spPr>
          <a:xfrm>
            <a:off x="953244" y="274172"/>
            <a:ext cx="3860797" cy="1641987"/>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defTabSz="457200">
              <a:spcBef>
                <a:spcPct val="0"/>
              </a:spcBef>
            </a:pPr>
            <a:endParaRPr lang="en-US" sz="3600" cap="all" dirty="0">
              <a:ln w="3175" cmpd="sng">
                <a:noFill/>
              </a:ln>
              <a:solidFill>
                <a:schemeClr val="tx1"/>
              </a:solidFill>
              <a:latin typeface="+mj-lt"/>
              <a:ea typeface="+mj-ea"/>
              <a:cs typeface="+mj-cs"/>
            </a:endParaRPr>
          </a:p>
        </p:txBody>
      </p:sp>
      <p:pic>
        <p:nvPicPr>
          <p:cNvPr id="7172" name="Picture 4" descr="Technical Skills Needed In Today s Computer Science And IT Industry - BW  Education">
            <a:extLst>
              <a:ext uri="{FF2B5EF4-FFF2-40B4-BE49-F238E27FC236}">
                <a16:creationId xmlns:a16="http://schemas.microsoft.com/office/drawing/2014/main" id="{C5766C81-D0D4-1244-B025-B4921B8E5D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6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663" y="5661248"/>
            <a:ext cx="1605218" cy="105944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ardrop 1">
            <a:extLst>
              <a:ext uri="{FF2B5EF4-FFF2-40B4-BE49-F238E27FC236}">
                <a16:creationId xmlns:a16="http://schemas.microsoft.com/office/drawing/2014/main" id="{BEEF7CF6-5176-2643-A143-C95AF6B7B651}"/>
              </a:ext>
            </a:extLst>
          </p:cNvPr>
          <p:cNvSpPr/>
          <p:nvPr/>
        </p:nvSpPr>
        <p:spPr>
          <a:xfrm>
            <a:off x="6732240" y="25488"/>
            <a:ext cx="2409378" cy="1641987"/>
          </a:xfrm>
          <a:prstGeom prst="teardrop">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dirty="0">
                <a:ln w="3175" cmpd="sng">
                  <a:noFill/>
                </a:ln>
                <a:solidFill>
                  <a:schemeClr val="tx1"/>
                </a:solidFill>
                <a:latin typeface="Copperplate Gothic Bold" panose="020E0705020206020404" pitchFamily="34" charset="77"/>
                <a:ea typeface="+mj-ea"/>
                <a:cs typeface="+mj-cs"/>
              </a:rPr>
              <a:t>Marinetek specializes in: </a:t>
            </a:r>
          </a:p>
          <a:p>
            <a:pPr algn="ctr"/>
            <a:endParaRPr lang="en-CO" sz="1600" dirty="0"/>
          </a:p>
        </p:txBody>
      </p:sp>
      <p:sp>
        <p:nvSpPr>
          <p:cNvPr id="8" name="Terminator 7">
            <a:extLst>
              <a:ext uri="{FF2B5EF4-FFF2-40B4-BE49-F238E27FC236}">
                <a16:creationId xmlns:a16="http://schemas.microsoft.com/office/drawing/2014/main" id="{2B4B3030-6698-D34F-A4D1-FAE7BF353D2E}"/>
              </a:ext>
            </a:extLst>
          </p:cNvPr>
          <p:cNvSpPr/>
          <p:nvPr/>
        </p:nvSpPr>
        <p:spPr>
          <a:xfrm>
            <a:off x="4164785" y="4214626"/>
            <a:ext cx="4968552" cy="2549010"/>
          </a:xfrm>
          <a:prstGeom prst="flowChartTermina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ctr">
              <a:buFont typeface="Arial" panose="020B0604020202020204" pitchFamily="34" charset="0"/>
              <a:buChar char="•"/>
            </a:pPr>
            <a:r>
              <a:rPr lang="en-CO" sz="1600" dirty="0">
                <a:latin typeface="Copperplate Gothic Bold" panose="020E0705020206020404" pitchFamily="34" charset="77"/>
              </a:rPr>
              <a:t>  Technical Management</a:t>
            </a:r>
          </a:p>
          <a:p>
            <a:pPr marL="285750" lvl="0" indent="-285750" algn="ctr">
              <a:buFont typeface="Arial" panose="020B0604020202020204" pitchFamily="34" charset="0"/>
              <a:buChar char="•"/>
            </a:pPr>
            <a:r>
              <a:rPr lang="en-CO" sz="1600" dirty="0">
                <a:latin typeface="Copperplate Gothic Bold" panose="020E0705020206020404" pitchFamily="34" charset="77"/>
              </a:rPr>
              <a:t>  Implementation and control of       Preventive Maintenance</a:t>
            </a:r>
          </a:p>
          <a:p>
            <a:pPr marL="285750" lvl="0" indent="-285750" algn="ctr">
              <a:buFont typeface="Arial" panose="020B0604020202020204" pitchFamily="34" charset="0"/>
              <a:buChar char="•"/>
            </a:pPr>
            <a:r>
              <a:rPr lang="en-CO" sz="1600" dirty="0">
                <a:latin typeface="Copperplate Gothic Bold" panose="020E0705020206020404" pitchFamily="34" charset="77"/>
              </a:rPr>
              <a:t>Dry-docking Specifications and supervision</a:t>
            </a:r>
          </a:p>
          <a:p>
            <a:pPr marL="285750" lvl="0" indent="-285750" algn="ctr">
              <a:buFont typeface="Arial" panose="020B0604020202020204" pitchFamily="34" charset="0"/>
              <a:buChar char="•"/>
            </a:pPr>
            <a:r>
              <a:rPr lang="en-CO" sz="1600" dirty="0">
                <a:latin typeface="Copperplate Gothic Bold" panose="020E0705020206020404" pitchFamily="34" charset="77"/>
              </a:rPr>
              <a:t>Project Manager for vessels Upgrading and </a:t>
            </a:r>
            <a:r>
              <a:rPr lang="en-US" sz="1600" dirty="0">
                <a:latin typeface="Copperplate Gothic Bold" panose="020E0705020206020404" pitchFamily="34" charset="77"/>
              </a:rPr>
              <a:t>Ship </a:t>
            </a:r>
            <a:r>
              <a:rPr lang="en-CO" sz="1600" dirty="0">
                <a:latin typeface="Copperplate Gothic Bold" panose="020E0705020206020404" pitchFamily="34" charset="77"/>
              </a:rPr>
              <a:t>repairs</a:t>
            </a:r>
          </a:p>
          <a:p>
            <a:pPr marL="285750" lvl="0" indent="-285750" algn="ctr">
              <a:buFont typeface="Arial" panose="020B0604020202020204" pitchFamily="34" charset="0"/>
              <a:buChar char="•"/>
            </a:pPr>
            <a:r>
              <a:rPr lang="en-CO" sz="1600" dirty="0">
                <a:latin typeface="Copperplate Gothic Bold" panose="020E0705020206020404" pitchFamily="34" charset="77"/>
              </a:rPr>
              <a:t>Technical Advice for Project development</a:t>
            </a:r>
          </a:p>
        </p:txBody>
      </p:sp>
    </p:spTree>
    <p:extLst>
      <p:ext uri="{BB962C8B-B14F-4D97-AF65-F5344CB8AC3E}">
        <p14:creationId xmlns:p14="http://schemas.microsoft.com/office/powerpoint/2010/main" val="9528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28" name="Picture 7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pic>
        <p:nvPicPr>
          <p:cNvPr id="8194" name="Picture 2" descr="Technical Skills Needed In Today s Computer Science And IT Industry - BW  Education">
            <a:extLst>
              <a:ext uri="{FF2B5EF4-FFF2-40B4-BE49-F238E27FC236}">
                <a16:creationId xmlns:a16="http://schemas.microsoft.com/office/drawing/2014/main" id="{62EE66ED-74F4-C645-AC39-B61A820496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9" y="0"/>
            <a:ext cx="9190949" cy="6856214"/>
          </a:xfrm>
          <a:prstGeom prst="rect">
            <a:avLst/>
          </a:prstGeom>
          <a:noFill/>
          <a:extLst>
            <a:ext uri="{909E8E84-426E-40DD-AFC4-6F175D3DCCD1}">
              <a14:hiddenFill xmlns:a14="http://schemas.microsoft.com/office/drawing/2010/main">
                <a:solidFill>
                  <a:srgbClr val="FFFFFF"/>
                </a:solidFill>
              </a14:hiddenFill>
            </a:ext>
          </a:extLst>
        </p:spPr>
      </p:pic>
      <p:sp>
        <p:nvSpPr>
          <p:cNvPr id="7" name="Terminator 6">
            <a:extLst>
              <a:ext uri="{FF2B5EF4-FFF2-40B4-BE49-F238E27FC236}">
                <a16:creationId xmlns:a16="http://schemas.microsoft.com/office/drawing/2014/main" id="{1B813285-F785-4545-B909-262D9E63D51D}"/>
              </a:ext>
            </a:extLst>
          </p:cNvPr>
          <p:cNvSpPr/>
          <p:nvPr/>
        </p:nvSpPr>
        <p:spPr>
          <a:xfrm>
            <a:off x="0" y="-12273"/>
            <a:ext cx="5904657" cy="2721193"/>
          </a:xfrm>
          <a:prstGeom prst="flowChartTermina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Development of ISM technical manuals / procedures • Technical advice in the preparation of ISPS manuals</a:t>
            </a:r>
          </a:p>
          <a:p>
            <a:pPr algn="ctr"/>
            <a:r>
              <a:rPr lang="en-US" dirty="0"/>
              <a:t> • Internal audit for ISM / SMS / ISPS </a:t>
            </a:r>
          </a:p>
          <a:p>
            <a:pPr algn="ctr"/>
            <a:r>
              <a:rPr lang="en-US" dirty="0"/>
              <a:t>• Technical inspections such as: OPS preparation, Pre-purchase inspection, </a:t>
            </a:r>
            <a:r>
              <a:rPr lang="en-US" dirty="0" err="1"/>
              <a:t>imca</a:t>
            </a:r>
            <a:r>
              <a:rPr lang="en-US" dirty="0"/>
              <a:t> guidelines, Pre-vetting, CAP </a:t>
            </a:r>
            <a:r>
              <a:rPr lang="en-US" dirty="0" err="1"/>
              <a:t>inspections,OCIMF</a:t>
            </a:r>
            <a:r>
              <a:rPr lang="en-US" dirty="0"/>
              <a:t>-SIRE using the most efficient tools available in the industry and supported by the corresponding library</a:t>
            </a:r>
            <a:endParaRPr lang="en-CO"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432539" y="0"/>
            <a:ext cx="1711461" cy="1129564"/>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ardrop 5">
            <a:extLst>
              <a:ext uri="{FF2B5EF4-FFF2-40B4-BE49-F238E27FC236}">
                <a16:creationId xmlns:a16="http://schemas.microsoft.com/office/drawing/2014/main" id="{2B8F4F0D-CA21-DC44-8CCB-E7363ADDD011}"/>
              </a:ext>
            </a:extLst>
          </p:cNvPr>
          <p:cNvSpPr/>
          <p:nvPr/>
        </p:nvSpPr>
        <p:spPr>
          <a:xfrm>
            <a:off x="1998" y="5733256"/>
            <a:ext cx="2193738" cy="945931"/>
          </a:xfrm>
          <a:prstGeom prst="teardrop">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all" dirty="0">
                <a:ln w="3175" cmpd="sng">
                  <a:noFill/>
                </a:ln>
                <a:solidFill>
                  <a:schemeClr val="tx1"/>
                </a:solidFill>
                <a:latin typeface="Copperplate Gothic Bold" panose="020E0705020206020404" pitchFamily="34" charset="77"/>
                <a:ea typeface="+mj-ea"/>
                <a:cs typeface="+mj-cs"/>
              </a:rPr>
              <a:t>Marinetek specializes in: </a:t>
            </a:r>
          </a:p>
          <a:p>
            <a:pPr algn="ctr"/>
            <a:endParaRPr lang="en-CO" sz="1400" dirty="0"/>
          </a:p>
        </p:txBody>
      </p:sp>
    </p:spTree>
    <p:extLst>
      <p:ext uri="{BB962C8B-B14F-4D97-AF65-F5344CB8AC3E}">
        <p14:creationId xmlns:p14="http://schemas.microsoft.com/office/powerpoint/2010/main" val="2874653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56B21FF2-3E2A-844B-9DC5-7774B2165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28471" y="5642437"/>
            <a:ext cx="1815529" cy="1198249"/>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ardrop 5">
            <a:extLst>
              <a:ext uri="{FF2B5EF4-FFF2-40B4-BE49-F238E27FC236}">
                <a16:creationId xmlns:a16="http://schemas.microsoft.com/office/drawing/2014/main" id="{0384CE0A-244F-5D49-ACE0-B8734C164561}"/>
              </a:ext>
            </a:extLst>
          </p:cNvPr>
          <p:cNvSpPr/>
          <p:nvPr/>
        </p:nvSpPr>
        <p:spPr>
          <a:xfrm>
            <a:off x="0" y="4872272"/>
            <a:ext cx="3096344" cy="1985728"/>
          </a:xfrm>
          <a:prstGeom prst="teardrop">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cap="all" dirty="0">
                <a:ln w="3175" cmpd="sng">
                  <a:noFill/>
                </a:ln>
                <a:solidFill>
                  <a:schemeClr val="tx1"/>
                </a:solidFill>
                <a:latin typeface="Copperplate Gothic Bold" panose="020E0705020206020404" pitchFamily="34" charset="77"/>
                <a:ea typeface="+mj-ea"/>
                <a:cs typeface="+mj-cs"/>
              </a:rPr>
              <a:t> Technical management overview </a:t>
            </a:r>
          </a:p>
          <a:p>
            <a:pPr algn="ctr"/>
            <a:endParaRPr lang="en-CO" dirty="0"/>
          </a:p>
        </p:txBody>
      </p:sp>
      <p:sp>
        <p:nvSpPr>
          <p:cNvPr id="9" name="Terminator 8">
            <a:extLst>
              <a:ext uri="{FF2B5EF4-FFF2-40B4-BE49-F238E27FC236}">
                <a16:creationId xmlns:a16="http://schemas.microsoft.com/office/drawing/2014/main" id="{377F9A13-E308-064A-A731-E77DCE94A5D2}"/>
              </a:ext>
            </a:extLst>
          </p:cNvPr>
          <p:cNvSpPr/>
          <p:nvPr/>
        </p:nvSpPr>
        <p:spPr>
          <a:xfrm>
            <a:off x="323528" y="1198249"/>
            <a:ext cx="8568952" cy="2302759"/>
          </a:xfrm>
          <a:prstGeom prst="flowChartTermina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dirty="0">
                <a:latin typeface="Copperplate Gothic Bold" panose="020E0705020206020404" pitchFamily="34" charset="77"/>
              </a:rPr>
              <a:t>TECHNICAL MANAGEMENET is responsible on all technical aspects of vessels. Ensuring Team Performance up to the estipulated expectations in the job description,Core Values KPI HSSEQ plans to ensure vessels performing without downtime or commercial losses to the satisaction of clients while expenses are within budget</a:t>
            </a:r>
          </a:p>
          <a:p>
            <a:pPr algn="ctr"/>
            <a:endParaRPr lang="en-CO" dirty="0"/>
          </a:p>
        </p:txBody>
      </p:sp>
    </p:spTree>
    <p:extLst>
      <p:ext uri="{BB962C8B-B14F-4D97-AF65-F5344CB8AC3E}">
        <p14:creationId xmlns:p14="http://schemas.microsoft.com/office/powerpoint/2010/main" val="4174738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266" name="Picture 2" descr="Inbound / outbound Technical Support - ADSPL">
            <a:extLst>
              <a:ext uri="{FF2B5EF4-FFF2-40B4-BE49-F238E27FC236}">
                <a16:creationId xmlns:a16="http://schemas.microsoft.com/office/drawing/2014/main" id="{7C238166-F328-E449-A462-64AB923C9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0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7504" y="-26854"/>
            <a:ext cx="1440160" cy="950506"/>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42C220BC-FEF9-9F4D-8F4D-465E4DA836A4}"/>
              </a:ext>
            </a:extLst>
          </p:cNvPr>
          <p:cNvPicPr>
            <a:picLocks noChangeAspect="1"/>
          </p:cNvPicPr>
          <p:nvPr/>
        </p:nvPicPr>
        <p:blipFill>
          <a:blip r:embed="rId5"/>
          <a:stretch>
            <a:fillRect/>
          </a:stretch>
        </p:blipFill>
        <p:spPr>
          <a:xfrm>
            <a:off x="292100" y="5289600"/>
            <a:ext cx="4279900" cy="1397000"/>
          </a:xfrm>
          <a:prstGeom prst="rect">
            <a:avLst/>
          </a:prstGeom>
        </p:spPr>
      </p:pic>
      <p:pic>
        <p:nvPicPr>
          <p:cNvPr id="7" name="Picture 6">
            <a:extLst>
              <a:ext uri="{FF2B5EF4-FFF2-40B4-BE49-F238E27FC236}">
                <a16:creationId xmlns:a16="http://schemas.microsoft.com/office/drawing/2014/main" id="{44E57A93-4C48-7C45-8701-9FFA9E578A4E}"/>
              </a:ext>
            </a:extLst>
          </p:cNvPr>
          <p:cNvPicPr>
            <a:picLocks noChangeAspect="1"/>
          </p:cNvPicPr>
          <p:nvPr/>
        </p:nvPicPr>
        <p:blipFill>
          <a:blip r:embed="rId6"/>
          <a:stretch>
            <a:fillRect/>
          </a:stretch>
        </p:blipFill>
        <p:spPr>
          <a:xfrm>
            <a:off x="4932779" y="5289600"/>
            <a:ext cx="4216400" cy="1397000"/>
          </a:xfrm>
          <a:prstGeom prst="rect">
            <a:avLst/>
          </a:prstGeom>
        </p:spPr>
      </p:pic>
    </p:spTree>
    <p:extLst>
      <p:ext uri="{BB962C8B-B14F-4D97-AF65-F5344CB8AC3E}">
        <p14:creationId xmlns:p14="http://schemas.microsoft.com/office/powerpoint/2010/main" val="729212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pic>
        <p:nvPicPr>
          <p:cNvPr id="12292" name="Picture 4" descr="Technical Skills Word Concepts Banner. Power Of Knowledge, Learning Process  Presentation. Isolated Typography Idea With Linear Icons. Technical Mindset  Vector Outline Illustration Ilustraciones Vectoriales, Clip Art Vectorizado  Libre De Derechos. Image ...">
            <a:extLst>
              <a:ext uri="{FF2B5EF4-FFF2-40B4-BE49-F238E27FC236}">
                <a16:creationId xmlns:a16="http://schemas.microsoft.com/office/drawing/2014/main" id="{76BDFF01-064B-724E-9726-1EAA7C3E0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9512" y="2840804"/>
            <a:ext cx="891206" cy="588196"/>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5">
            <a:extLst>
              <a:ext uri="{FF2B5EF4-FFF2-40B4-BE49-F238E27FC236}">
                <a16:creationId xmlns:a16="http://schemas.microsoft.com/office/drawing/2014/main" id="{0F1D67EA-2547-4E4E-B0F9-120A12202E69}"/>
              </a:ext>
            </a:extLst>
          </p:cNvPr>
          <p:cNvPicPr>
            <a:picLocks noChangeAspect="1"/>
          </p:cNvPicPr>
          <p:nvPr/>
        </p:nvPicPr>
        <p:blipFill>
          <a:blip r:embed="rId6"/>
          <a:stretch>
            <a:fillRect/>
          </a:stretch>
        </p:blipFill>
        <p:spPr>
          <a:xfrm>
            <a:off x="7140" y="-1786"/>
            <a:ext cx="9143999" cy="1962416"/>
          </a:xfrm>
          <a:prstGeom prst="rect">
            <a:avLst/>
          </a:prstGeom>
        </p:spPr>
      </p:pic>
      <p:pic>
        <p:nvPicPr>
          <p:cNvPr id="7" name="Picture 6">
            <a:extLst>
              <a:ext uri="{FF2B5EF4-FFF2-40B4-BE49-F238E27FC236}">
                <a16:creationId xmlns:a16="http://schemas.microsoft.com/office/drawing/2014/main" id="{6406635D-A66D-8E4E-A8AE-53AE2B36E76F}"/>
              </a:ext>
            </a:extLst>
          </p:cNvPr>
          <p:cNvPicPr>
            <a:picLocks noChangeAspect="1"/>
          </p:cNvPicPr>
          <p:nvPr/>
        </p:nvPicPr>
        <p:blipFill>
          <a:blip r:embed="rId7"/>
          <a:stretch>
            <a:fillRect/>
          </a:stretch>
        </p:blipFill>
        <p:spPr>
          <a:xfrm>
            <a:off x="7140" y="4725144"/>
            <a:ext cx="9134478" cy="2131070"/>
          </a:xfrm>
          <a:prstGeom prst="rect">
            <a:avLst/>
          </a:prstGeom>
        </p:spPr>
      </p:pic>
    </p:spTree>
    <p:extLst>
      <p:ext uri="{BB962C8B-B14F-4D97-AF65-F5344CB8AC3E}">
        <p14:creationId xmlns:p14="http://schemas.microsoft.com/office/powerpoint/2010/main" val="1846246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ontrol Supports Accurate Cerebrospinal Fluid Measurement - Clinical Lab  Product">
            <a:extLst>
              <a:ext uri="{FF2B5EF4-FFF2-40B4-BE49-F238E27FC236}">
                <a16:creationId xmlns:a16="http://schemas.microsoft.com/office/drawing/2014/main" id="{E03B3802-D7F0-0F45-824A-09B8BB1F4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6" y="0"/>
            <a:ext cx="1766596"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43420CC-9D22-0646-BCBD-B359FB688809}"/>
              </a:ext>
            </a:extLst>
          </p:cNvPr>
          <p:cNvSpPr txBox="1"/>
          <p:nvPr/>
        </p:nvSpPr>
        <p:spPr>
          <a:xfrm>
            <a:off x="5292080" y="391398"/>
            <a:ext cx="3372911" cy="369332"/>
          </a:xfrm>
          <a:prstGeom prst="rect">
            <a:avLst/>
          </a:prstGeom>
          <a:noFill/>
        </p:spPr>
        <p:txBody>
          <a:bodyPr wrap="none" rtlCol="0">
            <a:spAutoFit/>
          </a:bodyPr>
          <a:lstStyle/>
          <a:p>
            <a:r>
              <a:rPr lang="en-CO" dirty="0">
                <a:solidFill>
                  <a:schemeClr val="accent6"/>
                </a:solidFill>
                <a:latin typeface="Copperplate Gothic Bold" panose="020E0705020206020404" pitchFamily="34" charset="77"/>
              </a:rPr>
              <a:t>Calibration Laboratory</a:t>
            </a:r>
          </a:p>
        </p:txBody>
      </p:sp>
    </p:spTree>
    <p:extLst>
      <p:ext uri="{BB962C8B-B14F-4D97-AF65-F5344CB8AC3E}">
        <p14:creationId xmlns:p14="http://schemas.microsoft.com/office/powerpoint/2010/main" val="2499254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pic>
        <p:nvPicPr>
          <p:cNvPr id="16388" name="Picture 4" descr="Calibration and Testing Services Offered by Goodwill Laboratories Pte  Ltd-Singapore">
            <a:extLst>
              <a:ext uri="{FF2B5EF4-FFF2-40B4-BE49-F238E27FC236}">
                <a16:creationId xmlns:a16="http://schemas.microsoft.com/office/drawing/2014/main" id="{EFD0B96C-9E92-5343-8E04-898191B50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6214"/>
          </a:xfrm>
          <a:prstGeom prst="rect">
            <a:avLst/>
          </a:prstGeom>
          <a:noFill/>
          <a:extLst>
            <a:ext uri="{909E8E84-426E-40DD-AFC4-6F175D3DCCD1}">
              <a14:hiddenFill xmlns:a14="http://schemas.microsoft.com/office/drawing/2010/main">
                <a:solidFill>
                  <a:srgbClr val="FFFFFF"/>
                </a:solidFill>
              </a14:hiddenFill>
            </a:ext>
          </a:extLst>
        </p:spPr>
      </p:pic>
      <p:sp>
        <p:nvSpPr>
          <p:cNvPr id="5" name="2 Subtítulo"/>
          <p:cNvSpPr txBox="1">
            <a:spLocks/>
          </p:cNvSpPr>
          <p:nvPr/>
        </p:nvSpPr>
        <p:spPr>
          <a:xfrm>
            <a:off x="-26294" y="7959"/>
            <a:ext cx="5030817" cy="1774915"/>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defTabSz="457200">
              <a:lnSpc>
                <a:spcPct val="90000"/>
              </a:lnSpc>
              <a:spcBef>
                <a:spcPct val="0"/>
              </a:spcBef>
            </a:pPr>
            <a:endParaRPr lang="en-US" sz="2800" b="1" i="1" cap="all" dirty="0">
              <a:ln w="3175" cmpd="sng">
                <a:noFill/>
              </a:ln>
              <a:solidFill>
                <a:schemeClr val="tx1"/>
              </a:solidFill>
              <a:latin typeface="+mj-lt"/>
              <a:ea typeface="+mj-ea"/>
              <a:cs typeface="+mj-cs"/>
            </a:endParaRPr>
          </a:p>
          <a:p>
            <a:pPr algn="ctr" defTabSz="457200">
              <a:lnSpc>
                <a:spcPct val="90000"/>
              </a:lnSpc>
              <a:spcBef>
                <a:spcPct val="0"/>
              </a:spcBef>
            </a:pPr>
            <a:r>
              <a:rPr lang="en-US" sz="2800" b="1" i="1" cap="all" dirty="0">
                <a:ln w="3175" cmpd="sng">
                  <a:noFill/>
                </a:ln>
                <a:solidFill>
                  <a:schemeClr val="tx1"/>
                </a:solidFill>
                <a:latin typeface="+mj-lt"/>
                <a:ea typeface="+mj-ea"/>
                <a:cs typeface="+mj-cs"/>
              </a:rPr>
              <a:t> </a:t>
            </a:r>
            <a:r>
              <a:rPr lang="en-US" sz="2800" b="1" cap="all" dirty="0" err="1">
                <a:ln w="3175" cmpd="sng">
                  <a:noFill/>
                </a:ln>
                <a:solidFill>
                  <a:schemeClr val="accent6"/>
                </a:solidFill>
                <a:latin typeface="Copperplate Gothic Bold" panose="020E0705020206020404" pitchFamily="34" charset="77"/>
                <a:ea typeface="+mj-ea"/>
                <a:cs typeface="+mj-cs"/>
              </a:rPr>
              <a:t>calibratión</a:t>
            </a:r>
            <a:endParaRPr lang="en-US" sz="2800" b="1" cap="all" dirty="0">
              <a:ln w="3175" cmpd="sng">
                <a:noFill/>
              </a:ln>
              <a:solidFill>
                <a:schemeClr val="accent6"/>
              </a:solidFill>
              <a:latin typeface="Copperplate Gothic Bold" panose="020E0705020206020404" pitchFamily="34" charset="77"/>
              <a:ea typeface="+mj-ea"/>
              <a:cs typeface="+mj-cs"/>
            </a:endParaRPr>
          </a:p>
          <a:p>
            <a:pPr algn="ctr" defTabSz="457200">
              <a:lnSpc>
                <a:spcPct val="90000"/>
              </a:lnSpc>
              <a:spcBef>
                <a:spcPct val="0"/>
              </a:spcBef>
            </a:pPr>
            <a:r>
              <a:rPr lang="en-US" sz="2800" cap="all" dirty="0">
                <a:ln w="3175" cmpd="sng">
                  <a:noFill/>
                </a:ln>
                <a:solidFill>
                  <a:schemeClr val="accent6"/>
                </a:solidFill>
                <a:latin typeface="Copperplate Gothic Bold" panose="020E0705020206020404" pitchFamily="34" charset="77"/>
                <a:ea typeface="+mj-ea"/>
                <a:cs typeface="+mj-cs"/>
              </a:rPr>
              <a:t>Laboratory</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97522" y="19730"/>
            <a:ext cx="1133738" cy="748267"/>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2 Subtítulo"/>
          <p:cNvSpPr txBox="1">
            <a:spLocks/>
          </p:cNvSpPr>
          <p:nvPr/>
        </p:nvSpPr>
        <p:spPr>
          <a:xfrm>
            <a:off x="251520" y="1790833"/>
            <a:ext cx="4320480" cy="1206119"/>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defTabSz="457200">
              <a:spcBef>
                <a:spcPts val="0"/>
              </a:spcBef>
              <a:spcAft>
                <a:spcPts val="1000"/>
              </a:spcAft>
              <a:buClr>
                <a:schemeClr val="tx1"/>
              </a:buClr>
              <a:buSzPct val="100000"/>
              <a:buFont typeface="Arial"/>
              <a:buChar char="•"/>
            </a:pPr>
            <a:r>
              <a:rPr lang="en-US" i="1" dirty="0">
                <a:solidFill>
                  <a:schemeClr val="tx1"/>
                </a:solidFill>
              </a:rPr>
              <a:t>MARINTEK Lab specializes in recalibration and control of industry Instruments</a:t>
            </a:r>
            <a:endParaRPr lang="en-US" dirty="0">
              <a:solidFill>
                <a:schemeClr val="tx1"/>
              </a:solidFill>
            </a:endParaRPr>
          </a:p>
        </p:txBody>
      </p:sp>
      <p:sp>
        <p:nvSpPr>
          <p:cNvPr id="8" name="2 Subtítulo">
            <a:extLst>
              <a:ext uri="{FF2B5EF4-FFF2-40B4-BE49-F238E27FC236}">
                <a16:creationId xmlns:a16="http://schemas.microsoft.com/office/drawing/2014/main" id="{1CF50387-CA71-A34B-B21A-A0DF699DA61E}"/>
              </a:ext>
            </a:extLst>
          </p:cNvPr>
          <p:cNvSpPr txBox="1">
            <a:spLocks/>
          </p:cNvSpPr>
          <p:nvPr/>
        </p:nvSpPr>
        <p:spPr>
          <a:xfrm>
            <a:off x="240964" y="3073777"/>
            <a:ext cx="3466939" cy="1651367"/>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defTabSz="457200">
              <a:lnSpc>
                <a:spcPct val="90000"/>
              </a:lnSpc>
              <a:spcBef>
                <a:spcPts val="0"/>
              </a:spcBef>
              <a:spcAft>
                <a:spcPts val="1000"/>
              </a:spcAft>
              <a:buClr>
                <a:schemeClr val="tx1"/>
              </a:buClr>
              <a:buSzPct val="100000"/>
              <a:buFont typeface="Arial"/>
              <a:buChar char="•"/>
            </a:pPr>
            <a:r>
              <a:rPr lang="en-US" sz="1700" dirty="0">
                <a:solidFill>
                  <a:schemeClr val="tx1"/>
                </a:solidFill>
              </a:rPr>
              <a:t>We work under a management system based on ISO 17025:2017 currently under verification with ICONTEC</a:t>
            </a:r>
            <a:r>
              <a:rPr lang="en-US" sz="1700" i="1" dirty="0">
                <a:solidFill>
                  <a:schemeClr val="tx1"/>
                </a:solidFill>
              </a:rPr>
              <a:t>) </a:t>
            </a:r>
          </a:p>
          <a:p>
            <a:pPr defTabSz="457200">
              <a:lnSpc>
                <a:spcPct val="90000"/>
              </a:lnSpc>
              <a:spcBef>
                <a:spcPts val="0"/>
              </a:spcBef>
              <a:spcAft>
                <a:spcPts val="1000"/>
              </a:spcAft>
              <a:buClr>
                <a:schemeClr val="tx1"/>
              </a:buClr>
              <a:buSzPct val="100000"/>
              <a:buFont typeface="Arial"/>
              <a:buChar char="•"/>
            </a:pPr>
            <a:r>
              <a:rPr lang="en-US" sz="1700" i="1" dirty="0">
                <a:solidFill>
                  <a:schemeClr val="tx1"/>
                </a:solidFill>
              </a:rPr>
              <a:t>In Our Lab we count with equipment of the higher standards to provide a top of the line Service.</a:t>
            </a:r>
          </a:p>
          <a:p>
            <a:pPr defTabSz="457200">
              <a:lnSpc>
                <a:spcPct val="90000"/>
              </a:lnSpc>
              <a:spcBef>
                <a:spcPts val="0"/>
              </a:spcBef>
              <a:spcAft>
                <a:spcPts val="1000"/>
              </a:spcAft>
              <a:buClr>
                <a:schemeClr val="tx1"/>
              </a:buClr>
              <a:buSzPct val="100000"/>
              <a:buFont typeface="Arial"/>
              <a:buChar char="•"/>
            </a:pPr>
            <a:endParaRPr lang="en-US" sz="1700" dirty="0">
              <a:solidFill>
                <a:schemeClr val="tx1"/>
              </a:solidFill>
            </a:endParaRPr>
          </a:p>
        </p:txBody>
      </p:sp>
      <p:sp>
        <p:nvSpPr>
          <p:cNvPr id="2" name="TextBox 1">
            <a:extLst>
              <a:ext uri="{FF2B5EF4-FFF2-40B4-BE49-F238E27FC236}">
                <a16:creationId xmlns:a16="http://schemas.microsoft.com/office/drawing/2014/main" id="{46B898F8-20D6-194C-86FE-6B46D4FB3202}"/>
              </a:ext>
            </a:extLst>
          </p:cNvPr>
          <p:cNvSpPr txBox="1"/>
          <p:nvPr/>
        </p:nvSpPr>
        <p:spPr>
          <a:xfrm>
            <a:off x="539552" y="4941168"/>
            <a:ext cx="5178854" cy="1200329"/>
          </a:xfrm>
          <a:prstGeom prst="rect">
            <a:avLst/>
          </a:prstGeom>
          <a:noFill/>
        </p:spPr>
        <p:txBody>
          <a:bodyPr wrap="none" rtlCol="0">
            <a:spAutoFit/>
          </a:bodyPr>
          <a:lstStyle/>
          <a:p>
            <a:r>
              <a:rPr lang="en-CO" dirty="0"/>
              <a:t>We Perform calibration on instruments of control for:</a:t>
            </a:r>
          </a:p>
          <a:p>
            <a:pPr marL="285750" indent="-285750">
              <a:buFont typeface="Arial" panose="020B0604020202020204" pitchFamily="34" charset="0"/>
              <a:buChar char="•"/>
            </a:pPr>
            <a:r>
              <a:rPr lang="en-CO" dirty="0"/>
              <a:t>Pressure</a:t>
            </a:r>
          </a:p>
          <a:p>
            <a:pPr marL="285750" indent="-285750">
              <a:buFont typeface="Arial" panose="020B0604020202020204" pitchFamily="34" charset="0"/>
              <a:buChar char="•"/>
            </a:pPr>
            <a:r>
              <a:rPr lang="en-CO" dirty="0"/>
              <a:t>Temperature</a:t>
            </a:r>
          </a:p>
          <a:p>
            <a:pPr marL="285750" indent="-285750">
              <a:buFont typeface="Arial" panose="020B0604020202020204" pitchFamily="34" charset="0"/>
              <a:buChar char="•"/>
            </a:pPr>
            <a:r>
              <a:rPr lang="en-CO" dirty="0"/>
              <a:t>Gases</a:t>
            </a:r>
          </a:p>
        </p:txBody>
      </p:sp>
    </p:spTree>
    <p:extLst>
      <p:ext uri="{BB962C8B-B14F-4D97-AF65-F5344CB8AC3E}">
        <p14:creationId xmlns:p14="http://schemas.microsoft.com/office/powerpoint/2010/main" val="225601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hip Chandler">
            <a:extLst>
              <a:ext uri="{FF2B5EF4-FFF2-40B4-BE49-F238E27FC236}">
                <a16:creationId xmlns:a16="http://schemas.microsoft.com/office/drawing/2014/main" id="{E1EDAA0F-EEC5-8B46-B494-CFFF22030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0"/>
            <a:ext cx="2843808" cy="2492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ardrop 1">
            <a:extLst>
              <a:ext uri="{FF2B5EF4-FFF2-40B4-BE49-F238E27FC236}">
                <a16:creationId xmlns:a16="http://schemas.microsoft.com/office/drawing/2014/main" id="{9893912B-DE7B-8F4C-88B5-45BCF63B2912}"/>
              </a:ext>
            </a:extLst>
          </p:cNvPr>
          <p:cNvSpPr/>
          <p:nvPr/>
        </p:nvSpPr>
        <p:spPr>
          <a:xfrm>
            <a:off x="70992" y="4437112"/>
            <a:ext cx="2700808" cy="2232248"/>
          </a:xfrm>
          <a:prstGeom prst="teardrop">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sz="2000" dirty="0">
                <a:latin typeface="Copperplate Gothic Bold" panose="020E0705020206020404" pitchFamily="34" charset="77"/>
              </a:rPr>
              <a:t>Logistics Support</a:t>
            </a:r>
          </a:p>
        </p:txBody>
      </p:sp>
      <p:sp>
        <p:nvSpPr>
          <p:cNvPr id="5" name="2 Subtítulo">
            <a:extLst>
              <a:ext uri="{FF2B5EF4-FFF2-40B4-BE49-F238E27FC236}">
                <a16:creationId xmlns:a16="http://schemas.microsoft.com/office/drawing/2014/main" id="{F306C9E2-026B-5A46-A362-38827B29D133}"/>
              </a:ext>
            </a:extLst>
          </p:cNvPr>
          <p:cNvSpPr txBox="1">
            <a:spLocks/>
          </p:cNvSpPr>
          <p:nvPr/>
        </p:nvSpPr>
        <p:spPr>
          <a:xfrm>
            <a:off x="6907436" y="2636912"/>
            <a:ext cx="2160240" cy="2290193"/>
          </a:xfrm>
          <a:prstGeom prst="rect">
            <a:avLst/>
          </a:prstGeom>
        </p:spPr>
        <p:txBody>
          <a:bodyPr vert="horz" lIns="91440" tIns="45720" rIns="91440" bIns="45720" rtlCol="0" anchor="ctr">
            <a:normAutofit fontScale="85000" lnSpcReduction="20000"/>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defTabSz="457200">
              <a:spcBef>
                <a:spcPts val="0"/>
              </a:spcBef>
              <a:spcAft>
                <a:spcPts val="1000"/>
              </a:spcAft>
              <a:buClr>
                <a:schemeClr val="tx1"/>
              </a:buClr>
              <a:buSzPct val="100000"/>
              <a:buFont typeface="Arial"/>
              <a:buChar char="•"/>
            </a:pPr>
            <a:r>
              <a:rPr lang="en-US" b="1" i="1" dirty="0">
                <a:solidFill>
                  <a:schemeClr val="tx1"/>
                </a:solidFill>
              </a:rPr>
              <a:t>Marinetek, provides with an efficient </a:t>
            </a:r>
            <a:r>
              <a:rPr lang="en-US" b="1" i="1" dirty="0" err="1">
                <a:solidFill>
                  <a:schemeClr val="tx1"/>
                </a:solidFill>
              </a:rPr>
              <a:t>plattaform</a:t>
            </a:r>
            <a:r>
              <a:rPr lang="en-US" b="1" i="1" dirty="0">
                <a:solidFill>
                  <a:schemeClr val="tx1"/>
                </a:solidFill>
              </a:rPr>
              <a:t> solutions with Logistics issues to its clients within national and international market  </a:t>
            </a:r>
          </a:p>
        </p:txBody>
      </p:sp>
    </p:spTree>
    <p:extLst>
      <p:ext uri="{BB962C8B-B14F-4D97-AF65-F5344CB8AC3E}">
        <p14:creationId xmlns:p14="http://schemas.microsoft.com/office/powerpoint/2010/main" val="328597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100" name="Picture 4" descr="Cómo sería la Tierra si se dibujara un mapamundi realista?">
            <a:extLst>
              <a:ext uri="{FF2B5EF4-FFF2-40B4-BE49-F238E27FC236}">
                <a16:creationId xmlns:a16="http://schemas.microsoft.com/office/drawing/2014/main" id="{DFF3F4D4-F306-E047-B065-1F40E4D46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944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ho We Are – SENDIASS">
            <a:extLst>
              <a:ext uri="{FF2B5EF4-FFF2-40B4-BE49-F238E27FC236}">
                <a16:creationId xmlns:a16="http://schemas.microsoft.com/office/drawing/2014/main" id="{2C3EC4DC-83B3-0842-AC25-BDAB9683A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565" y="2041035"/>
            <a:ext cx="335264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0"/>
            <a:ext cx="2113191" cy="1394706"/>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TextBox 7">
            <a:extLst>
              <a:ext uri="{FF2B5EF4-FFF2-40B4-BE49-F238E27FC236}">
                <a16:creationId xmlns:a16="http://schemas.microsoft.com/office/drawing/2014/main" id="{FFA84392-4EC8-384D-A8CA-DCB1CA9F4ABD}"/>
              </a:ext>
            </a:extLst>
          </p:cNvPr>
          <p:cNvSpPr txBox="1"/>
          <p:nvPr/>
        </p:nvSpPr>
        <p:spPr>
          <a:xfrm>
            <a:off x="251520" y="4504836"/>
            <a:ext cx="3527737" cy="1338828"/>
          </a:xfrm>
          <a:prstGeom prst="rect">
            <a:avLst/>
          </a:prstGeom>
          <a:noFill/>
        </p:spPr>
        <p:txBody>
          <a:bodyPr wrap="square" rtlCol="0">
            <a:spAutoFit/>
          </a:bodyPr>
          <a:lstStyle/>
          <a:p>
            <a:pPr>
              <a:lnSpc>
                <a:spcPct val="90000"/>
              </a:lnSpc>
              <a:buFont typeface="Arial"/>
              <a:buChar char="•"/>
            </a:pPr>
            <a:r>
              <a:rPr lang="en-US" b="1" i="1" dirty="0">
                <a:solidFill>
                  <a:schemeClr val="accent6"/>
                </a:solidFill>
              </a:rPr>
              <a:t>We at MARINETEK, </a:t>
            </a:r>
            <a:r>
              <a:rPr lang="en-US" dirty="0">
                <a:solidFill>
                  <a:schemeClr val="accent6"/>
                </a:solidFill>
              </a:rPr>
              <a:t>Follow</a:t>
            </a:r>
            <a:r>
              <a:rPr lang="en-US" b="1" i="1" dirty="0">
                <a:solidFill>
                  <a:schemeClr val="accent6"/>
                </a:solidFill>
              </a:rPr>
              <a:t> </a:t>
            </a:r>
            <a:r>
              <a:rPr lang="en-US" dirty="0">
                <a:solidFill>
                  <a:schemeClr val="accent6"/>
                </a:solidFill>
              </a:rPr>
              <a:t>Work processes </a:t>
            </a:r>
            <a:r>
              <a:rPr lang="en-US" i="1" dirty="0">
                <a:solidFill>
                  <a:schemeClr val="accent6"/>
                </a:solidFill>
              </a:rPr>
              <a:t>consolidated, based on the best practices , management systems and high levels of quality and excellency</a:t>
            </a:r>
            <a:endParaRPr lang="en-US" dirty="0">
              <a:solidFill>
                <a:schemeClr val="accent6"/>
              </a:solidFill>
            </a:endParaRPr>
          </a:p>
        </p:txBody>
      </p:sp>
      <p:sp>
        <p:nvSpPr>
          <p:cNvPr id="9" name="TextBox 8">
            <a:extLst>
              <a:ext uri="{FF2B5EF4-FFF2-40B4-BE49-F238E27FC236}">
                <a16:creationId xmlns:a16="http://schemas.microsoft.com/office/drawing/2014/main" id="{C1B8A08D-6E01-3A4E-8F07-94EA9BA27FA7}"/>
              </a:ext>
            </a:extLst>
          </p:cNvPr>
          <p:cNvSpPr txBox="1"/>
          <p:nvPr/>
        </p:nvSpPr>
        <p:spPr>
          <a:xfrm>
            <a:off x="4645318" y="328020"/>
            <a:ext cx="3887122" cy="1384995"/>
          </a:xfrm>
          <a:prstGeom prst="rect">
            <a:avLst/>
          </a:prstGeom>
          <a:noFill/>
        </p:spPr>
        <p:txBody>
          <a:bodyPr wrap="square" rtlCol="0">
            <a:spAutoFit/>
          </a:bodyPr>
          <a:lstStyle/>
          <a:p>
            <a:r>
              <a:rPr lang="en-CO" sz="1400" i="1" dirty="0"/>
              <a:t>Marinetek its been formed with professionals with over 30 years of experience linked to the Maritime Industry , positioning our company able to pr</a:t>
            </a:r>
            <a:r>
              <a:rPr lang="en-CO" sz="1400" i="1" u="sng" dirty="0"/>
              <a:t>ovide with our vast experience in different types of operation and vessels a high level of services to our clients in the Technical areas</a:t>
            </a:r>
            <a:endParaRPr lang="en-CO" sz="1400" i="1" dirty="0"/>
          </a:p>
        </p:txBody>
      </p:sp>
      <p:sp>
        <p:nvSpPr>
          <p:cNvPr id="11" name="TextBox 10">
            <a:extLst>
              <a:ext uri="{FF2B5EF4-FFF2-40B4-BE49-F238E27FC236}">
                <a16:creationId xmlns:a16="http://schemas.microsoft.com/office/drawing/2014/main" id="{DCF2037E-654C-3845-8EBC-15F7DBAD41F3}"/>
              </a:ext>
            </a:extLst>
          </p:cNvPr>
          <p:cNvSpPr txBox="1"/>
          <p:nvPr/>
        </p:nvSpPr>
        <p:spPr>
          <a:xfrm>
            <a:off x="6587800" y="3639553"/>
            <a:ext cx="2391323" cy="1477328"/>
          </a:xfrm>
          <a:prstGeom prst="rect">
            <a:avLst/>
          </a:prstGeom>
          <a:noFill/>
        </p:spPr>
        <p:txBody>
          <a:bodyPr wrap="square" rtlCol="0">
            <a:spAutoFit/>
          </a:bodyPr>
          <a:lstStyle/>
          <a:p>
            <a:r>
              <a:rPr lang="en-CO" dirty="0"/>
              <a:t>In MARINETEK we are constantly searching for innovative formulas to provide better solutions </a:t>
            </a:r>
          </a:p>
        </p:txBody>
      </p:sp>
    </p:spTree>
    <p:extLst>
      <p:ext uri="{BB962C8B-B14F-4D97-AF65-F5344CB8AC3E}">
        <p14:creationId xmlns:p14="http://schemas.microsoft.com/office/powerpoint/2010/main" val="2808297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A53ED3FC-3BE8-4F1F-BEF1-74B1C7217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pic>
        <p:nvPicPr>
          <p:cNvPr id="20482" name="Picture 2" descr="Migration and Oceans | Environmental Migration Portal">
            <a:extLst>
              <a:ext uri="{FF2B5EF4-FFF2-40B4-BE49-F238E27FC236}">
                <a16:creationId xmlns:a16="http://schemas.microsoft.com/office/drawing/2014/main" id="{E6D5C4B5-C7F2-284A-8998-CF2ED093E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638"/>
            <a:ext cx="9144000" cy="6977852"/>
          </a:xfrm>
          <a:prstGeom prst="rect">
            <a:avLst/>
          </a:prstGeom>
          <a:noFill/>
          <a:extLst>
            <a:ext uri="{909E8E84-426E-40DD-AFC4-6F175D3DCCD1}">
              <a14:hiddenFill xmlns:a14="http://schemas.microsoft.com/office/drawing/2010/main">
                <a:solidFill>
                  <a:srgbClr val="FFFFFF"/>
                </a:solidFill>
              </a14:hiddenFill>
            </a:ext>
          </a:extLst>
        </p:spPr>
      </p:pic>
      <p:sp>
        <p:nvSpPr>
          <p:cNvPr id="2" name="Terminator 1">
            <a:extLst>
              <a:ext uri="{FF2B5EF4-FFF2-40B4-BE49-F238E27FC236}">
                <a16:creationId xmlns:a16="http://schemas.microsoft.com/office/drawing/2014/main" id="{E2679D01-8843-BC47-9AC7-59F783914E88}"/>
              </a:ext>
            </a:extLst>
          </p:cNvPr>
          <p:cNvSpPr/>
          <p:nvPr/>
        </p:nvSpPr>
        <p:spPr>
          <a:xfrm>
            <a:off x="251520" y="188640"/>
            <a:ext cx="8496944" cy="733800"/>
          </a:xfrm>
          <a:prstGeom prst="flowChartTerminato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dirty="0">
                <a:latin typeface="Copperplate Gothic Bold" panose="020E0705020206020404" pitchFamily="34" charset="77"/>
              </a:rPr>
              <a:t>MARINETEK REPRESENTS IN COLOMBIA AND CARIBBEAN</a:t>
            </a:r>
          </a:p>
        </p:txBody>
      </p:sp>
      <p:pic>
        <p:nvPicPr>
          <p:cNvPr id="6" name="Picture 5" descr="Logo, company name&#10;&#10;Description automatically generated">
            <a:extLst>
              <a:ext uri="{FF2B5EF4-FFF2-40B4-BE49-F238E27FC236}">
                <a16:creationId xmlns:a16="http://schemas.microsoft.com/office/drawing/2014/main" id="{E9EB9A17-18DB-F042-81E1-4BBC1C67F7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024" y="4848287"/>
            <a:ext cx="1739900" cy="787400"/>
          </a:xfrm>
          <a:prstGeom prst="rect">
            <a:avLst/>
          </a:prstGeom>
        </p:spPr>
      </p:pic>
      <p:pic>
        <p:nvPicPr>
          <p:cNvPr id="8" name="Picture 7" descr="Logo&#10;&#10;Description automatically generated">
            <a:extLst>
              <a:ext uri="{FF2B5EF4-FFF2-40B4-BE49-F238E27FC236}">
                <a16:creationId xmlns:a16="http://schemas.microsoft.com/office/drawing/2014/main" id="{727BE970-7799-9F42-830C-EDA4FBC0D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8435" y="1326155"/>
            <a:ext cx="2978810" cy="7874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D95B4FDA-C894-ED4A-B1AE-AF1ED93441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0084" y="1302350"/>
            <a:ext cx="2336800" cy="664464"/>
          </a:xfrm>
          <a:prstGeom prst="rect">
            <a:avLst/>
          </a:prstGeom>
        </p:spPr>
      </p:pic>
      <p:pic>
        <p:nvPicPr>
          <p:cNvPr id="12" name="Picture 11" descr="A close up of a sign&#10;&#10;Description automatically generated">
            <a:extLst>
              <a:ext uri="{FF2B5EF4-FFF2-40B4-BE49-F238E27FC236}">
                <a16:creationId xmlns:a16="http://schemas.microsoft.com/office/drawing/2014/main" id="{AAB87CB5-9C42-7E4B-84D8-3FD3D0323F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7956" y="2345435"/>
            <a:ext cx="1368152" cy="664464"/>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09D16E64-8917-EB48-905C-1720A7C9E4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043" y="2590346"/>
            <a:ext cx="2072725" cy="713786"/>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03A59B38-2FDA-0D47-9178-3BE4514A21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1043" y="1235366"/>
            <a:ext cx="2164553" cy="906244"/>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2123728" y="3553869"/>
            <a:ext cx="4896544" cy="3048020"/>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8" name="Picture 17" descr="Logo&#10;&#10;Description automatically generated">
            <a:extLst>
              <a:ext uri="{FF2B5EF4-FFF2-40B4-BE49-F238E27FC236}">
                <a16:creationId xmlns:a16="http://schemas.microsoft.com/office/drawing/2014/main" id="{4960DDA7-68C0-1045-83D3-C011527D92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70678" y="3668698"/>
            <a:ext cx="1177786" cy="1099267"/>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3070991F-52F7-A346-B7EB-687A9A65EA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520" y="3861048"/>
            <a:ext cx="1675404" cy="554112"/>
          </a:xfrm>
          <a:prstGeom prst="rect">
            <a:avLst/>
          </a:prstGeom>
        </p:spPr>
      </p:pic>
      <p:pic>
        <p:nvPicPr>
          <p:cNvPr id="5" name="Picture 4" descr="Logo&#10;&#10;Description automatically generated">
            <a:extLst>
              <a:ext uri="{FF2B5EF4-FFF2-40B4-BE49-F238E27FC236}">
                <a16:creationId xmlns:a16="http://schemas.microsoft.com/office/drawing/2014/main" id="{07CB05C2-F1A1-5540-8529-0858B90AF4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89536" y="2345435"/>
            <a:ext cx="2242448" cy="813715"/>
          </a:xfrm>
          <a:prstGeom prst="rect">
            <a:avLst/>
          </a:prstGeom>
        </p:spPr>
      </p:pic>
    </p:spTree>
    <p:extLst>
      <p:ext uri="{BB962C8B-B14F-4D97-AF65-F5344CB8AC3E}">
        <p14:creationId xmlns:p14="http://schemas.microsoft.com/office/powerpoint/2010/main" val="2334688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1510" name="Picture 72">
            <a:extLst>
              <a:ext uri="{FF2B5EF4-FFF2-40B4-BE49-F238E27FC236}">
                <a16:creationId xmlns:a16="http://schemas.microsoft.com/office/drawing/2014/main" id="{8BEA9AF1-EF35-4EC4-862B-93C14919B5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pic>
        <p:nvPicPr>
          <p:cNvPr id="21512" name="Picture 8" descr="Machinery for remote offshore operations">
            <a:extLst>
              <a:ext uri="{FF2B5EF4-FFF2-40B4-BE49-F238E27FC236}">
                <a16:creationId xmlns:a16="http://schemas.microsoft.com/office/drawing/2014/main" id="{978B3EFA-10C7-5E48-A453-F3C025C14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2" y="260648"/>
            <a:ext cx="9144000" cy="6856214"/>
          </a:xfrm>
          <a:prstGeom prst="rect">
            <a:avLst/>
          </a:prstGeom>
          <a:noFill/>
          <a:extLst>
            <a:ext uri="{909E8E84-426E-40DD-AFC4-6F175D3DCCD1}">
              <a14:hiddenFill xmlns:a14="http://schemas.microsoft.com/office/drawing/2010/main">
                <a:solidFill>
                  <a:srgbClr val="FFFFFF"/>
                </a:solidFill>
              </a14:hiddenFill>
            </a:ext>
          </a:extLst>
        </p:spPr>
      </p:pic>
      <p:sp>
        <p:nvSpPr>
          <p:cNvPr id="6" name="Teardrop 5">
            <a:extLst>
              <a:ext uri="{FF2B5EF4-FFF2-40B4-BE49-F238E27FC236}">
                <a16:creationId xmlns:a16="http://schemas.microsoft.com/office/drawing/2014/main" id="{A75D7778-034C-5B42-8AA0-81AF0B60D48C}"/>
              </a:ext>
            </a:extLst>
          </p:cNvPr>
          <p:cNvSpPr/>
          <p:nvPr/>
        </p:nvSpPr>
        <p:spPr>
          <a:xfrm>
            <a:off x="7236296" y="0"/>
            <a:ext cx="1905322" cy="1440160"/>
          </a:xfrm>
          <a:prstGeom prst="teardrop">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O" dirty="0">
                <a:latin typeface="Copperplate Gothic Bold" panose="020E0705020206020404" pitchFamily="34" charset="77"/>
              </a:rPr>
              <a:t>OUR CLIENTS</a:t>
            </a:r>
          </a:p>
        </p:txBody>
      </p:sp>
      <p:sp>
        <p:nvSpPr>
          <p:cNvPr id="7" name="TextBox 6">
            <a:extLst>
              <a:ext uri="{FF2B5EF4-FFF2-40B4-BE49-F238E27FC236}">
                <a16:creationId xmlns:a16="http://schemas.microsoft.com/office/drawing/2014/main" id="{E37A1EAB-BCEA-8D4C-8A66-62C50E24D7B9}"/>
              </a:ext>
            </a:extLst>
          </p:cNvPr>
          <p:cNvSpPr txBox="1"/>
          <p:nvPr/>
        </p:nvSpPr>
        <p:spPr>
          <a:xfrm>
            <a:off x="4932040" y="720080"/>
            <a:ext cx="2592288" cy="6463308"/>
          </a:xfrm>
          <a:prstGeom prst="rect">
            <a:avLst/>
          </a:prstGeom>
          <a:noFill/>
        </p:spPr>
        <p:txBody>
          <a:bodyPr wrap="square" rtlCol="0">
            <a:spAutoFit/>
          </a:bodyPr>
          <a:lstStyle/>
          <a:p>
            <a:pPr marL="285750" indent="-285750">
              <a:buFont typeface="Wingdings" pitchFamily="2" charset="2"/>
              <a:buChar char="ü"/>
            </a:pPr>
            <a:r>
              <a:rPr lang="en-CO" dirty="0"/>
              <a:t>LOGTRASOL C.A</a:t>
            </a:r>
          </a:p>
          <a:p>
            <a:pPr marL="285750" indent="-285750">
              <a:buFont typeface="Wingdings" pitchFamily="2" charset="2"/>
              <a:buChar char="ü"/>
            </a:pPr>
            <a:r>
              <a:rPr lang="en-CO" dirty="0"/>
              <a:t>SERSINCA S.A</a:t>
            </a:r>
          </a:p>
          <a:p>
            <a:pPr marL="285750" indent="-285750">
              <a:buFont typeface="Wingdings" pitchFamily="2" charset="2"/>
              <a:buChar char="ü"/>
            </a:pPr>
            <a:r>
              <a:rPr lang="en-CO" dirty="0"/>
              <a:t>INTERMAR Shipping</a:t>
            </a:r>
          </a:p>
          <a:p>
            <a:pPr marL="285750" indent="-285750">
              <a:buFont typeface="Wingdings" pitchFamily="2" charset="2"/>
              <a:buChar char="ü"/>
            </a:pPr>
            <a:r>
              <a:rPr lang="en-CO" dirty="0"/>
              <a:t>ASTIVIK</a:t>
            </a:r>
          </a:p>
          <a:p>
            <a:pPr marL="285750" indent="-285750">
              <a:buFont typeface="Wingdings" pitchFamily="2" charset="2"/>
              <a:buChar char="ü"/>
            </a:pPr>
            <a:r>
              <a:rPr lang="en-CO" dirty="0"/>
              <a:t>GREMEX Shipping</a:t>
            </a:r>
          </a:p>
          <a:p>
            <a:pPr marL="285750" indent="-285750">
              <a:buFont typeface="Wingdings" pitchFamily="2" charset="2"/>
              <a:buChar char="ü"/>
            </a:pPr>
            <a:r>
              <a:rPr lang="en-CO" dirty="0"/>
              <a:t>GEOCEAN</a:t>
            </a:r>
          </a:p>
          <a:p>
            <a:pPr marL="285750" indent="-285750">
              <a:buFont typeface="Wingdings" pitchFamily="2" charset="2"/>
              <a:buChar char="ü"/>
            </a:pPr>
            <a:r>
              <a:rPr lang="en-CO" dirty="0"/>
              <a:t>GEOMARES</a:t>
            </a:r>
          </a:p>
          <a:p>
            <a:pPr marL="285750" indent="-285750">
              <a:buFont typeface="Wingdings" pitchFamily="2" charset="2"/>
              <a:buChar char="ü"/>
            </a:pPr>
            <a:r>
              <a:rPr lang="en-CO" dirty="0"/>
              <a:t>GULF LAKE Ltd</a:t>
            </a:r>
          </a:p>
          <a:p>
            <a:pPr marL="285750" indent="-285750">
              <a:buFont typeface="Wingdings" pitchFamily="2" charset="2"/>
              <a:buChar char="ü"/>
            </a:pPr>
            <a:r>
              <a:rPr lang="en-CO" dirty="0"/>
              <a:t>TRIMECA S.A.S</a:t>
            </a:r>
          </a:p>
          <a:p>
            <a:pPr marL="285750" indent="-285750">
              <a:buFont typeface="Wingdings" pitchFamily="2" charset="2"/>
              <a:buChar char="ü"/>
            </a:pPr>
            <a:r>
              <a:rPr lang="en-CO" dirty="0"/>
              <a:t>INTERTUG</a:t>
            </a:r>
          </a:p>
          <a:p>
            <a:pPr marL="285750" indent="-285750">
              <a:buFont typeface="Wingdings" pitchFamily="2" charset="2"/>
              <a:buChar char="ü"/>
            </a:pPr>
            <a:r>
              <a:rPr lang="en-CO" dirty="0"/>
              <a:t>GLOBAL Vzla</a:t>
            </a:r>
          </a:p>
          <a:p>
            <a:pPr marL="285750" indent="-285750">
              <a:buFont typeface="Wingdings" pitchFamily="2" charset="2"/>
              <a:buChar char="ü"/>
            </a:pPr>
            <a:r>
              <a:rPr lang="en-CO" dirty="0"/>
              <a:t>Don ANDRES </a:t>
            </a:r>
          </a:p>
          <a:p>
            <a:pPr marL="285750" indent="-285750">
              <a:buFont typeface="Wingdings" pitchFamily="2" charset="2"/>
              <a:buChar char="ü"/>
            </a:pPr>
            <a:r>
              <a:rPr lang="en-CO" dirty="0"/>
              <a:t>MIDNIGTH OFFSHORE</a:t>
            </a:r>
          </a:p>
          <a:p>
            <a:pPr marL="285750" indent="-285750">
              <a:buFont typeface="Wingdings" pitchFamily="2" charset="2"/>
              <a:buChar char="ü"/>
            </a:pPr>
            <a:r>
              <a:rPr lang="en-CO" dirty="0"/>
              <a:t>TRINITY GROUP</a:t>
            </a:r>
          </a:p>
          <a:p>
            <a:pPr marL="285750" indent="-285750">
              <a:buFont typeface="Wingdings" pitchFamily="2" charset="2"/>
              <a:buChar char="ü"/>
            </a:pPr>
            <a:r>
              <a:rPr lang="en-CO" dirty="0"/>
              <a:t>IOCLTT</a:t>
            </a:r>
          </a:p>
          <a:p>
            <a:pPr marL="285750" indent="-285750">
              <a:buFont typeface="Wingdings" pitchFamily="2" charset="2"/>
              <a:buChar char="ü"/>
            </a:pPr>
            <a:r>
              <a:rPr lang="en-CO" dirty="0"/>
              <a:t>BUMI ARMADA</a:t>
            </a:r>
          </a:p>
          <a:p>
            <a:pPr marL="285750" indent="-285750">
              <a:buFont typeface="Wingdings" pitchFamily="2" charset="2"/>
              <a:buChar char="ü"/>
            </a:pPr>
            <a:r>
              <a:rPr lang="en-CO" dirty="0"/>
              <a:t>AGENCIA OCEANBLUE</a:t>
            </a:r>
          </a:p>
          <a:p>
            <a:pPr marL="285750" indent="-285750">
              <a:buFont typeface="Wingdings" pitchFamily="2" charset="2"/>
              <a:buChar char="ü"/>
            </a:pPr>
            <a:r>
              <a:rPr lang="en-CO" dirty="0"/>
              <a:t>NAVIERA INTERGRAL</a:t>
            </a:r>
          </a:p>
          <a:p>
            <a:pPr marL="285750" indent="-285750">
              <a:buFont typeface="Wingdings" pitchFamily="2" charset="2"/>
              <a:buChar char="ü"/>
            </a:pPr>
            <a:r>
              <a:rPr lang="en-CO" dirty="0"/>
              <a:t>OCEANBAT</a:t>
            </a:r>
          </a:p>
          <a:p>
            <a:pPr marL="285750" indent="-285750">
              <a:buFont typeface="Wingdings" pitchFamily="2" charset="2"/>
              <a:buChar char="ü"/>
            </a:pPr>
            <a:r>
              <a:rPr lang="en-US" dirty="0"/>
              <a:t>C</a:t>
            </a:r>
            <a:r>
              <a:rPr lang="en-CO" dirty="0"/>
              <a:t>APITAL SIGNAL</a:t>
            </a:r>
          </a:p>
          <a:p>
            <a:pPr marL="285750" indent="-285750">
              <a:buFont typeface="Wingdings" pitchFamily="2" charset="2"/>
              <a:buChar char="ü"/>
            </a:pPr>
            <a:r>
              <a:rPr lang="en-CO" dirty="0"/>
              <a:t>DAMEN CURACAO</a:t>
            </a:r>
          </a:p>
          <a:p>
            <a:r>
              <a:rPr lang="en-CO" dirty="0"/>
              <a:t> </a:t>
            </a:r>
          </a:p>
          <a:p>
            <a:endParaRPr lang="en-CO" dirty="0"/>
          </a:p>
        </p:txBody>
      </p:sp>
      <p:pic>
        <p:nvPicPr>
          <p:cNvPr id="13" name="Picture 2">
            <a:extLst>
              <a:ext uri="{FF2B5EF4-FFF2-40B4-BE49-F238E27FC236}">
                <a16:creationId xmlns:a16="http://schemas.microsoft.com/office/drawing/2014/main" id="{E1FD9756-D0FF-974A-BBE6-02DB2A64D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707735"/>
            <a:ext cx="1925735" cy="168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049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 y="0"/>
            <a:ext cx="3533216" cy="230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2 Subtítulo"/>
          <p:cNvSpPr txBox="1">
            <a:spLocks/>
          </p:cNvSpPr>
          <p:nvPr/>
        </p:nvSpPr>
        <p:spPr>
          <a:xfrm>
            <a:off x="-137058" y="2304271"/>
            <a:ext cx="3628938" cy="1944216"/>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a:r>
              <a:rPr lang="es-ES" sz="2000" i="1" dirty="0">
                <a:latin typeface="Copperplate Gothic Bold" panose="020E0705020206020404" pitchFamily="34" charset="0"/>
                <a:cs typeface="Arial" panose="020B0604020202020204" pitchFamily="34" charset="0"/>
              </a:rPr>
              <a:t>Claudio </a:t>
            </a:r>
            <a:r>
              <a:rPr lang="es-ES" sz="2000" i="1" dirty="0" err="1">
                <a:latin typeface="Copperplate Gothic Bold" panose="020E0705020206020404" pitchFamily="34" charset="0"/>
                <a:cs typeface="Arial" panose="020B0604020202020204" pitchFamily="34" charset="0"/>
              </a:rPr>
              <a:t>santellanes</a:t>
            </a:r>
            <a:endParaRPr lang="es-ES" sz="2000" i="1" dirty="0">
              <a:latin typeface="Copperplate Gothic Bold" panose="020E0705020206020404" pitchFamily="34" charset="0"/>
              <a:cs typeface="Arial" panose="020B0604020202020204" pitchFamily="34" charset="0"/>
            </a:endParaRPr>
          </a:p>
          <a:p>
            <a:pPr algn="ctr"/>
            <a:r>
              <a:rPr lang="es-ES" sz="2000" i="1" dirty="0">
                <a:latin typeface="Copperplate Gothic Bold" panose="020E0705020206020404" pitchFamily="34" charset="0"/>
                <a:cs typeface="Arial" panose="020B0604020202020204" pitchFamily="34" charset="0"/>
              </a:rPr>
              <a:t>Operations Manager</a:t>
            </a:r>
          </a:p>
          <a:p>
            <a:pPr algn="ctr"/>
            <a:r>
              <a:rPr lang="es-ES" sz="1800" i="1" dirty="0">
                <a:solidFill>
                  <a:schemeClr val="tx1"/>
                </a:solidFill>
                <a:latin typeface="Copperplate Gothic Bold" panose="020E0705020206020404" pitchFamily="34" charset="0"/>
                <a:cs typeface="Arial" panose="020B0604020202020204" pitchFamily="34" charset="0"/>
                <a:hlinkClick r:id="rId3"/>
              </a:rPr>
              <a:t>operations@marinetek.org</a:t>
            </a:r>
            <a:endParaRPr lang="es-ES" sz="1800" i="1" dirty="0">
              <a:solidFill>
                <a:schemeClr val="tx1"/>
              </a:solidFill>
              <a:latin typeface="Copperplate Gothic Bold" panose="020E0705020206020404" pitchFamily="34" charset="0"/>
              <a:cs typeface="Arial" panose="020B0604020202020204" pitchFamily="34" charset="0"/>
            </a:endParaRPr>
          </a:p>
          <a:p>
            <a:pPr algn="ctr"/>
            <a:r>
              <a:rPr lang="es-ES" sz="2000" i="1" dirty="0">
                <a:latin typeface="Copperplate Gothic Bold" panose="020E0705020206020404" pitchFamily="34" charset="0"/>
                <a:cs typeface="Arial" panose="020B0604020202020204" pitchFamily="34" charset="0"/>
              </a:rPr>
              <a:t>+57 300 6525713</a:t>
            </a:r>
          </a:p>
          <a:p>
            <a:pPr algn="ctr"/>
            <a:r>
              <a:rPr lang="es-ES" sz="2000" i="1" dirty="0">
                <a:effectLst>
                  <a:outerShdw blurRad="38100" dist="38100" dir="2700000" algn="tl">
                    <a:srgbClr val="000000">
                      <a:alpha val="43137"/>
                    </a:srgbClr>
                  </a:outerShdw>
                </a:effectLst>
                <a:latin typeface="Copperplate Gothic Bold" panose="020E0705020206020404" pitchFamily="34" charset="0"/>
                <a:cs typeface="Arial" panose="020B0604020202020204" pitchFamily="34" charset="0"/>
              </a:rPr>
              <a:t>+ 17865089831</a:t>
            </a:r>
            <a:endParaRPr lang="es-ES" sz="2000" dirty="0">
              <a:effectLst>
                <a:outerShdw blurRad="38100" dist="38100" dir="2700000" algn="tl">
                  <a:srgbClr val="000000">
                    <a:alpha val="43137"/>
                  </a:srgbClr>
                </a:outerShdw>
              </a:effectLst>
              <a:latin typeface="Copperplate Gothic Bold" panose="020E0705020206020404" pitchFamily="34" charset="0"/>
              <a:cs typeface="Arial" panose="020B0604020202020204" pitchFamily="34" charset="0"/>
            </a:endParaRPr>
          </a:p>
        </p:txBody>
      </p:sp>
      <p:sp>
        <p:nvSpPr>
          <p:cNvPr id="8" name="object 4">
            <a:extLst>
              <a:ext uri="{FF2B5EF4-FFF2-40B4-BE49-F238E27FC236}">
                <a16:creationId xmlns:a16="http://schemas.microsoft.com/office/drawing/2014/main" id="{F5071884-BE67-0B43-A7B3-3965523278A0}"/>
              </a:ext>
            </a:extLst>
          </p:cNvPr>
          <p:cNvSpPr/>
          <p:nvPr/>
        </p:nvSpPr>
        <p:spPr>
          <a:xfrm>
            <a:off x="3496640" y="0"/>
            <a:ext cx="5649630" cy="6858000"/>
          </a:xfrm>
          <a:prstGeom prst="rect">
            <a:avLst/>
          </a:prstGeom>
          <a:blipFill>
            <a:blip r:embed="rId4" cstate="print"/>
            <a:stretch>
              <a:fillRect/>
            </a:stretch>
          </a:blipFill>
        </p:spPr>
        <p:txBody>
          <a:bodyPr wrap="square" lIns="0" tIns="0" rIns="0" bIns="0" rtlCol="0"/>
          <a:lstStyle/>
          <a:p>
            <a:endParaRPr/>
          </a:p>
        </p:txBody>
      </p:sp>
      <p:sp>
        <p:nvSpPr>
          <p:cNvPr id="6" name="2 Subtítulo"/>
          <p:cNvSpPr txBox="1">
            <a:spLocks/>
          </p:cNvSpPr>
          <p:nvPr/>
        </p:nvSpPr>
        <p:spPr>
          <a:xfrm>
            <a:off x="0" y="4549975"/>
            <a:ext cx="3455876" cy="1944216"/>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a:r>
              <a:rPr lang="es-ES" sz="2000" i="1" dirty="0">
                <a:solidFill>
                  <a:schemeClr val="tx1"/>
                </a:solidFill>
                <a:latin typeface="Copperplate Gothic Bold" panose="020E0705020206020404" pitchFamily="34" charset="0"/>
                <a:cs typeface="Arial" panose="020B0604020202020204" pitchFamily="34" charset="0"/>
              </a:rPr>
              <a:t>Jonathan carrillo</a:t>
            </a:r>
          </a:p>
          <a:p>
            <a:pPr algn="ctr"/>
            <a:r>
              <a:rPr lang="es-ES" sz="2000" i="1" dirty="0">
                <a:solidFill>
                  <a:schemeClr val="tx1"/>
                </a:solidFill>
                <a:latin typeface="Copperplate Gothic Bold" panose="020E0705020206020404" pitchFamily="34" charset="0"/>
                <a:cs typeface="Arial" panose="020B0604020202020204" pitchFamily="34" charset="0"/>
              </a:rPr>
              <a:t>Technical </a:t>
            </a:r>
            <a:r>
              <a:rPr lang="es-ES" sz="2000" i="1" dirty="0" err="1">
                <a:solidFill>
                  <a:schemeClr val="tx1"/>
                </a:solidFill>
                <a:latin typeface="Copperplate Gothic Bold" panose="020E0705020206020404" pitchFamily="34" charset="0"/>
                <a:cs typeface="Arial" panose="020B0604020202020204" pitchFamily="34" charset="0"/>
              </a:rPr>
              <a:t>Supt</a:t>
            </a:r>
            <a:endParaRPr lang="es-ES" sz="2000" i="1" dirty="0">
              <a:solidFill>
                <a:schemeClr val="tx1"/>
              </a:solidFill>
              <a:latin typeface="Copperplate Gothic Bold" panose="020E0705020206020404" pitchFamily="34" charset="0"/>
              <a:cs typeface="Arial" panose="020B0604020202020204" pitchFamily="34" charset="0"/>
            </a:endParaRPr>
          </a:p>
          <a:p>
            <a:pPr algn="ctr"/>
            <a:r>
              <a:rPr lang="es-ES" sz="1500" i="1" dirty="0">
                <a:solidFill>
                  <a:schemeClr val="accent1"/>
                </a:solidFill>
                <a:latin typeface="Copperplate Gothic Bold" panose="020E0705020206020404" pitchFamily="34" charset="0"/>
                <a:cs typeface="Arial" panose="020B0604020202020204" pitchFamily="34" charset="0"/>
                <a:hlinkClick r:id="rId3">
                  <a:extLst>
                    <a:ext uri="{A12FA001-AC4F-418D-AE19-62706E023703}">
                      <ahyp:hlinkClr xmlns:ahyp="http://schemas.microsoft.com/office/drawing/2018/hyperlinkcolor" val="tx"/>
                    </a:ext>
                  </a:extLst>
                </a:hlinkClick>
              </a:rPr>
              <a:t>techservices@marinetek.org</a:t>
            </a:r>
            <a:endParaRPr lang="es-ES" sz="1500" i="1" dirty="0">
              <a:solidFill>
                <a:schemeClr val="accent1"/>
              </a:solidFill>
              <a:latin typeface="Copperplate Gothic Bold" panose="020E0705020206020404" pitchFamily="34" charset="0"/>
              <a:cs typeface="Arial" panose="020B0604020202020204" pitchFamily="34" charset="0"/>
            </a:endParaRPr>
          </a:p>
          <a:p>
            <a:pPr algn="ctr"/>
            <a:r>
              <a:rPr lang="es-ES" sz="2000" i="1" dirty="0">
                <a:solidFill>
                  <a:schemeClr val="tx1"/>
                </a:solidFill>
                <a:latin typeface="Copperplate Gothic Bold" panose="020E0705020206020404" pitchFamily="34" charset="0"/>
                <a:cs typeface="Arial" panose="020B0604020202020204" pitchFamily="34" charset="0"/>
              </a:rPr>
              <a:t>+57 313 3845935</a:t>
            </a:r>
          </a:p>
          <a:p>
            <a:pPr algn="ctr"/>
            <a:endParaRPr lang="es-ES" sz="2000" dirty="0">
              <a:solidFill>
                <a:schemeClr val="tx1"/>
              </a:solidFill>
              <a:effectLst>
                <a:outerShdw blurRad="38100" dist="38100" dir="2700000" algn="tl">
                  <a:srgbClr val="000000">
                    <a:alpha val="43137"/>
                  </a:srgbClr>
                </a:outerShdw>
              </a:effectLst>
              <a:latin typeface="Copperplate Gothic Bold" panose="020E0705020206020404" pitchFamily="34" charset="0"/>
              <a:cs typeface="Arial" panose="020B0604020202020204" pitchFamily="34" charset="0"/>
            </a:endParaRPr>
          </a:p>
        </p:txBody>
      </p:sp>
      <p:sp>
        <p:nvSpPr>
          <p:cNvPr id="7" name="2 Subtítulo"/>
          <p:cNvSpPr txBox="1">
            <a:spLocks/>
          </p:cNvSpPr>
          <p:nvPr/>
        </p:nvSpPr>
        <p:spPr>
          <a:xfrm>
            <a:off x="4644008" y="5013176"/>
            <a:ext cx="3751374" cy="632981"/>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a:r>
              <a:rPr lang="es-ES" sz="2000" i="1" dirty="0">
                <a:solidFill>
                  <a:schemeClr val="accent6"/>
                </a:solidFill>
                <a:latin typeface="Copperplate Gothic Bold" panose="020E0705020206020404" pitchFamily="34" charset="0"/>
                <a:cs typeface="Arial" panose="020B0604020202020204" pitchFamily="34" charset="0"/>
              </a:rPr>
              <a:t>www.marinetek.org</a:t>
            </a:r>
          </a:p>
          <a:p>
            <a:pPr algn="ctr"/>
            <a:endParaRPr lang="es-ES" sz="2000" dirty="0">
              <a:solidFill>
                <a:schemeClr val="accent6"/>
              </a:solidFill>
              <a:effectLst>
                <a:outerShdw blurRad="38100" dist="38100" dir="2700000" algn="tl">
                  <a:srgbClr val="000000">
                    <a:alpha val="43137"/>
                  </a:srgbClr>
                </a:outerShdw>
              </a:effectLst>
              <a:latin typeface="Copperplate Gothic Bold" panose="020E0705020206020404" pitchFamily="34" charset="0"/>
              <a:cs typeface="Arial" panose="020B0604020202020204" pitchFamily="34" charset="0"/>
            </a:endParaRPr>
          </a:p>
        </p:txBody>
      </p:sp>
    </p:spTree>
    <p:extLst>
      <p:ext uri="{BB962C8B-B14F-4D97-AF65-F5344CB8AC3E}">
        <p14:creationId xmlns:p14="http://schemas.microsoft.com/office/powerpoint/2010/main" val="362730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TECHNICAL SUPPORT – Unique Traders">
            <a:extLst>
              <a:ext uri="{FF2B5EF4-FFF2-40B4-BE49-F238E27FC236}">
                <a16:creationId xmlns:a16="http://schemas.microsoft.com/office/drawing/2014/main" id="{D42D2EC0-FCA6-9E4D-B03A-3EA5EC848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00"/>
            <a:ext cx="9144000" cy="7029400"/>
          </a:xfrm>
          <a:prstGeom prst="rect">
            <a:avLst/>
          </a:prstGeom>
          <a:noFill/>
          <a:extLst>
            <a:ext uri="{909E8E84-426E-40DD-AFC4-6F175D3DCCD1}">
              <a14:hiddenFill xmlns:a14="http://schemas.microsoft.com/office/drawing/2010/main">
                <a:solidFill>
                  <a:srgbClr val="FFFFFF"/>
                </a:solidFill>
              </a14:hiddenFill>
            </a:ext>
          </a:extLst>
        </p:spPr>
      </p:pic>
      <p:sp>
        <p:nvSpPr>
          <p:cNvPr id="4" name="2 Subtítulo"/>
          <p:cNvSpPr txBox="1">
            <a:spLocks/>
          </p:cNvSpPr>
          <p:nvPr/>
        </p:nvSpPr>
        <p:spPr>
          <a:xfrm>
            <a:off x="117772" y="260648"/>
            <a:ext cx="8359886" cy="2808312"/>
          </a:xfrm>
          <a:prstGeom prst="rect">
            <a:avLst/>
          </a:prstGeom>
        </p:spPr>
        <p:txBody>
          <a:bodyPr vert="horz" lIns="91440" tIns="45720" rIns="91440" bIns="45720" rtlCol="0">
            <a:normAutofit/>
            <a:scene3d>
              <a:camera prst="orthographicFront"/>
              <a:lightRig rig="threePt" dir="t"/>
            </a:scene3d>
            <a:sp3d extrusionH="57150">
              <a:bevelT w="38100" h="38100" prst="convex"/>
            </a:sp3d>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ctr"/>
            <a:r>
              <a:rPr lang="es-ES" sz="2800" i="1"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In MARINETEK  </a:t>
            </a:r>
            <a:r>
              <a:rPr lang="es-ES" sz="2800" i="1" dirty="0" err="1">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we</a:t>
            </a:r>
            <a:r>
              <a:rPr lang="es-ES" sz="2800" i="1"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 </a:t>
            </a:r>
            <a:r>
              <a:rPr lang="es-ES" sz="2800" i="1" dirty="0" err="1">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believe</a:t>
            </a:r>
            <a:r>
              <a:rPr lang="es-ES" sz="2800" i="1"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 </a:t>
            </a:r>
            <a:r>
              <a:rPr lang="es-ES" sz="2800" i="1" dirty="0" err="1">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that</a:t>
            </a:r>
            <a:r>
              <a:rPr lang="es-ES" sz="2800" i="1"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 </a:t>
            </a:r>
            <a:r>
              <a:rPr lang="es-ES" sz="2800" i="1" dirty="0" err="1">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we</a:t>
            </a:r>
            <a:r>
              <a:rPr lang="es-ES" sz="2800" i="1"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 are </a:t>
            </a:r>
            <a:r>
              <a:rPr lang="es-ES" sz="2800" i="1" dirty="0" err="1">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an</a:t>
            </a:r>
            <a:r>
              <a:rPr lang="es-ES" sz="2800" i="1"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 ASSET for your </a:t>
            </a:r>
            <a:r>
              <a:rPr lang="es-ES" sz="2800" i="1" dirty="0" err="1">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Organization</a:t>
            </a:r>
            <a:r>
              <a:rPr lang="es-ES" sz="2800" i="1"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 and </a:t>
            </a:r>
            <a:r>
              <a:rPr lang="es-ES" sz="2800" i="1" dirty="0" err="1">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we</a:t>
            </a:r>
            <a:r>
              <a:rPr lang="es-ES" sz="2800" i="1"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 </a:t>
            </a:r>
            <a:r>
              <a:rPr lang="es-ES" sz="2800" i="1" dirty="0" err="1">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pledge</a:t>
            </a:r>
            <a:r>
              <a:rPr lang="es-ES" sz="2800" i="1"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 </a:t>
            </a:r>
            <a:r>
              <a:rPr lang="es-ES" sz="2800" i="1" dirty="0" err="1">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our</a:t>
            </a:r>
            <a:r>
              <a:rPr lang="es-ES" sz="2800" i="1"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 </a:t>
            </a:r>
            <a:r>
              <a:rPr lang="es-ES" sz="2800" i="1" dirty="0" err="1">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skills</a:t>
            </a:r>
            <a:r>
              <a:rPr lang="es-ES" sz="2800" i="1"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 and </a:t>
            </a:r>
            <a:r>
              <a:rPr lang="es-ES" sz="2800" i="1" dirty="0" err="1">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professionalism</a:t>
            </a:r>
            <a:r>
              <a:rPr lang="es-ES" sz="2800" i="1"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rPr>
              <a:t> to your Services  </a:t>
            </a:r>
            <a:endParaRPr lang="es-ES" sz="2800" dirty="0">
              <a:effectLst>
                <a:glow rad="228600">
                  <a:schemeClr val="accent5">
                    <a:satMod val="175000"/>
                    <a:alpha val="40000"/>
                  </a:schemeClr>
                </a:glow>
                <a:innerShdw blurRad="63500" dist="50800" dir="18900000">
                  <a:prstClr val="black">
                    <a:alpha val="50000"/>
                  </a:prstClr>
                </a:innerShdw>
              </a:effectLst>
              <a:latin typeface="Copperplate Gothic Bold" panose="020E07050202060204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63180"/>
            <a:ext cx="396044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4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052" name="Picture 4" descr="ᐈ Mission stock pictures, Royalty Free mission statement photos | download  on Depositphotos®">
            <a:extLst>
              <a:ext uri="{FF2B5EF4-FFF2-40B4-BE49-F238E27FC236}">
                <a16:creationId xmlns:a16="http://schemas.microsoft.com/office/drawing/2014/main" id="{E50EE996-1AC1-264F-91F6-38CFFB7486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21" r="6454"/>
          <a:stretch/>
        </p:blipFill>
        <p:spPr bwMode="auto">
          <a:xfrm>
            <a:off x="20" y="975"/>
            <a:ext cx="4571980" cy="3428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33" r="6070" b="3"/>
          <a:stretch/>
        </p:blipFill>
        <p:spPr bwMode="auto">
          <a:xfrm>
            <a:off x="-1192" y="3429000"/>
            <a:ext cx="4571999" cy="3429000"/>
          </a:xfrm>
          <a:prstGeom prst="rect">
            <a:avLst/>
          </a:prstGeom>
          <a:noFill/>
          <a:extLst>
            <a:ext uri="{909E8E84-426E-40DD-AFC4-6F175D3DCCD1}">
              <a14:hiddenFill xmlns:a14="http://schemas.microsoft.com/office/drawing/2010/main">
                <a:solidFill>
                  <a:schemeClr val="accent1"/>
                </a:solidFill>
              </a14:hiddenFill>
            </a:ext>
          </a:extLst>
        </p:spPr>
      </p:pic>
      <p:pic>
        <p:nvPicPr>
          <p:cNvPr id="137" name="Picture 136">
            <a:extLst>
              <a:ext uri="{FF2B5EF4-FFF2-40B4-BE49-F238E27FC236}">
                <a16:creationId xmlns:a16="http://schemas.microsoft.com/office/drawing/2014/main" id="{9F880591-BA07-4C92-8E95-14BA389531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5990" y="1786"/>
            <a:ext cx="9141619" cy="6856214"/>
          </a:xfrm>
          <a:prstGeom prst="rect">
            <a:avLst/>
          </a:prstGeom>
        </p:spPr>
      </p:pic>
      <p:sp>
        <p:nvSpPr>
          <p:cNvPr id="3" name="2 Subtítulo"/>
          <p:cNvSpPr>
            <a:spLocks noGrp="1"/>
          </p:cNvSpPr>
          <p:nvPr>
            <p:ph type="subTitle" idx="1"/>
          </p:nvPr>
        </p:nvSpPr>
        <p:spPr>
          <a:xfrm>
            <a:off x="5114924" y="260648"/>
            <a:ext cx="3255169" cy="5904656"/>
          </a:xfrm>
        </p:spPr>
        <p:txBody>
          <a:bodyPr vert="horz" lIns="91440" tIns="45720" rIns="91440" bIns="45720" rtlCol="0">
            <a:noAutofit/>
          </a:bodyPr>
          <a:lstStyle/>
          <a:p>
            <a:pPr algn="l">
              <a:lnSpc>
                <a:spcPct val="90000"/>
              </a:lnSpc>
            </a:pPr>
            <a:r>
              <a:rPr lang="en-US" dirty="0"/>
              <a:t>Contribute to the safe, reliable, economically sustainable and financially profitable operation in the industrial and maritime technical management, in the areas of maintenance, supplies, inspections, consultancies, certifications, consultancies, metrological calibration services, services to maritime and industrial safety equipment , oriented and supported to customer satisfaction, based on regulations in accordance with local authorities and compliance with national and international regulations</a:t>
            </a:r>
            <a:r>
              <a:rPr lang="en-US" i="1" dirty="0"/>
              <a:t> </a:t>
            </a:r>
            <a:r>
              <a:rPr lang="en-US" dirty="0"/>
              <a:t>preserving and protecting </a:t>
            </a:r>
            <a:r>
              <a:rPr lang="en-US" dirty="0" err="1"/>
              <a:t>enviroment</a:t>
            </a:r>
            <a:endParaRPr lang="en-US" dirty="0"/>
          </a:p>
          <a:p>
            <a:pPr algn="l">
              <a:lnSpc>
                <a:spcPct val="90000"/>
              </a:lnSpc>
            </a:pPr>
            <a:endParaRPr lang="en-US" sz="2000" dirty="0"/>
          </a:p>
        </p:txBody>
      </p:sp>
      <p:cxnSp>
        <p:nvCxnSpPr>
          <p:cNvPr id="139" name="Straight Connector 138">
            <a:extLst>
              <a:ext uri="{FF2B5EF4-FFF2-40B4-BE49-F238E27FC236}">
                <a16:creationId xmlns:a16="http://schemas.microsoft.com/office/drawing/2014/main" id="{DC818556-A646-4273-8456-BD6847086B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0299" y="0"/>
            <a:ext cx="510" cy="685800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41" name="Straight Connector 140">
            <a:extLst>
              <a:ext uri="{FF2B5EF4-FFF2-40B4-BE49-F238E27FC236}">
                <a16:creationId xmlns:a16="http://schemas.microsoft.com/office/drawing/2014/main" id="{383ED470-0C4E-48F1-B8F7-74EB87507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2" y="3426338"/>
            <a:ext cx="4565535" cy="0"/>
          </a:xfrm>
          <a:prstGeom prst="line">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2935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663E7BCA-E0FA-4E55-B6F9-296548775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1029" name="Picture 72">
            <a:extLst>
              <a:ext uri="{FF2B5EF4-FFF2-40B4-BE49-F238E27FC236}">
                <a16:creationId xmlns:a16="http://schemas.microsoft.com/office/drawing/2014/main" id="{1D6E130B-775E-4AE3-971F-4765BB84AD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useBgFill="1">
        <p:nvSpPr>
          <p:cNvPr id="1030" name="Rounded Rectangle 3">
            <a:extLst>
              <a:ext uri="{FF2B5EF4-FFF2-40B4-BE49-F238E27FC236}">
                <a16:creationId xmlns:a16="http://schemas.microsoft.com/office/drawing/2014/main" id="{47D1B3D9-1F1B-468B-AC82-D0DD90D05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6784" y="639097"/>
            <a:ext cx="4103945" cy="5575439"/>
          </a:xfrm>
          <a:prstGeom prst="roundRect">
            <a:avLst>
              <a:gd name="adj" fmla="val 531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defTabSz="457200">
              <a:spcAft>
                <a:spcPts val="1000"/>
              </a:spcAft>
              <a:buClr>
                <a:schemeClr val="tx1"/>
              </a:buClr>
              <a:buSzPct val="100000"/>
              <a:buFont typeface="Arial"/>
              <a:buNone/>
            </a:pPr>
            <a:endParaRPr lang="en-US" sz="1600" cap="all">
              <a:solidFill>
                <a:schemeClr val="tx1"/>
              </a:solidFill>
            </a:endParaRPr>
          </a:p>
        </p:txBody>
      </p:sp>
      <p:pic>
        <p:nvPicPr>
          <p:cNvPr id="4" name="Picture 2" descr="Tener VISIÓN de negocio | Grandes Pymes">
            <a:extLst>
              <a:ext uri="{FF2B5EF4-FFF2-40B4-BE49-F238E27FC236}">
                <a16:creationId xmlns:a16="http://schemas.microsoft.com/office/drawing/2014/main" id="{DC985532-3ADF-3E43-87C3-5DA81E60B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6" y="-228607"/>
            <a:ext cx="9144000" cy="71826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40901" y="6197222"/>
            <a:ext cx="1406126" cy="92804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Subtítulo"/>
          <p:cNvSpPr>
            <a:spLocks noGrp="1"/>
          </p:cNvSpPr>
          <p:nvPr>
            <p:ph type="subTitle" idx="1"/>
          </p:nvPr>
        </p:nvSpPr>
        <p:spPr>
          <a:xfrm>
            <a:off x="-5313" y="-267266"/>
            <a:ext cx="4402165" cy="4344337"/>
          </a:xfrm>
        </p:spPr>
        <p:txBody>
          <a:bodyPr vert="horz" lIns="91440" tIns="45720" rIns="91440" bIns="45720" rtlCol="0" anchor="t">
            <a:noAutofit/>
          </a:bodyPr>
          <a:lstStyle/>
          <a:p>
            <a:pPr>
              <a:lnSpc>
                <a:spcPct val="90000"/>
              </a:lnSpc>
            </a:pPr>
            <a:r>
              <a:rPr lang="en-US" sz="2400" i="1" dirty="0">
                <a:solidFill>
                  <a:srgbClr val="FFFFFF"/>
                </a:solidFill>
                <a:latin typeface="Copperplate Gothic Bold" panose="020E0705020206020404" pitchFamily="34" charset="77"/>
              </a:rPr>
              <a:t>.</a:t>
            </a:r>
            <a:endParaRPr lang="en-US" sz="2400" dirty="0">
              <a:solidFill>
                <a:srgbClr val="FFFFFF"/>
              </a:solidFill>
              <a:latin typeface="Copperplate Gothic Bold" panose="020E0705020206020404" pitchFamily="34" charset="77"/>
            </a:endParaRPr>
          </a:p>
          <a:p>
            <a:pPr algn="ctr">
              <a:lnSpc>
                <a:spcPct val="90000"/>
              </a:lnSpc>
            </a:pPr>
            <a:r>
              <a:rPr lang="en-US" sz="2400" dirty="0">
                <a:solidFill>
                  <a:schemeClr val="accent6"/>
                </a:solidFill>
                <a:latin typeface="Copperplate Gothic Bold" panose="020E0705020206020404" pitchFamily="34" charset="77"/>
              </a:rPr>
              <a:t>To be leaders in Latin America and the Caribbean in Technical Management, Calibration of metrological equipment and safety equipment in the maritime and industrial area</a:t>
            </a:r>
          </a:p>
        </p:txBody>
      </p:sp>
    </p:spTree>
    <p:extLst>
      <p:ext uri="{BB962C8B-B14F-4D97-AF65-F5344CB8AC3E}">
        <p14:creationId xmlns:p14="http://schemas.microsoft.com/office/powerpoint/2010/main" val="22910509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5FF3795B-6400-E846-B663-8B44C49AD53A}"/>
              </a:ext>
            </a:extLst>
          </p:cNvPr>
          <p:cNvSpPr/>
          <p:nvPr/>
        </p:nvSpPr>
        <p:spPr>
          <a:xfrm>
            <a:off x="0" y="10784"/>
            <a:ext cx="9136178" cy="6844224"/>
          </a:xfrm>
          <a:prstGeom prst="rect">
            <a:avLst/>
          </a:prstGeom>
          <a:blipFill>
            <a:blip r:embed="rId2" cstate="print"/>
            <a:stretch>
              <a:fillRect/>
            </a:stretch>
          </a:blipFill>
        </p:spPr>
        <p:txBody>
          <a:bodyPr wrap="square" lIns="0" tIns="0" rIns="0" bIns="0" rtlCol="0"/>
          <a:lstStyle/>
          <a:p>
            <a:r>
              <a:rPr lang="es-ES" dirty="0" err="1"/>
              <a:t>sderere</a:t>
            </a:r>
            <a:endParaRPr dirty="0"/>
          </a:p>
        </p:txBody>
      </p:sp>
      <p:sp>
        <p:nvSpPr>
          <p:cNvPr id="11" name="TextBox 10">
            <a:extLst>
              <a:ext uri="{FF2B5EF4-FFF2-40B4-BE49-F238E27FC236}">
                <a16:creationId xmlns:a16="http://schemas.microsoft.com/office/drawing/2014/main" id="{CE869E47-47DB-5C47-936B-83FA2EF9943F}"/>
              </a:ext>
            </a:extLst>
          </p:cNvPr>
          <p:cNvSpPr txBox="1"/>
          <p:nvPr/>
        </p:nvSpPr>
        <p:spPr>
          <a:xfrm>
            <a:off x="251520" y="548680"/>
            <a:ext cx="3528392" cy="6140142"/>
          </a:xfrm>
          <a:prstGeom prst="rect">
            <a:avLst/>
          </a:prstGeom>
          <a:noFill/>
        </p:spPr>
        <p:txBody>
          <a:bodyPr wrap="square" rtlCol="0">
            <a:spAutoFit/>
          </a:bodyPr>
          <a:lstStyle/>
          <a:p>
            <a:pPr algn="ctr"/>
            <a:r>
              <a:rPr lang="en-CO" sz="2400" dirty="0">
                <a:solidFill>
                  <a:schemeClr val="accent6"/>
                </a:solidFill>
                <a:latin typeface="Copperplate Gothic Bold" panose="020E0705020206020404" pitchFamily="34" charset="77"/>
              </a:rPr>
              <a:t>Marintek Values</a:t>
            </a:r>
          </a:p>
          <a:p>
            <a:pPr algn="just">
              <a:lnSpc>
                <a:spcPct val="150000"/>
              </a:lnSpc>
            </a:pPr>
            <a:endParaRPr lang="es-ES" i="1" dirty="0">
              <a:solidFill>
                <a:schemeClr val="bg2"/>
              </a:solidFill>
              <a:latin typeface="Arial" panose="020B0604020202020204" pitchFamily="34" charset="0"/>
              <a:cs typeface="Arial" panose="020B0604020202020204" pitchFamily="34" charset="0"/>
            </a:endParaRPr>
          </a:p>
          <a:p>
            <a:pPr algn="just">
              <a:lnSpc>
                <a:spcPct val="150000"/>
              </a:lnSpc>
            </a:pPr>
            <a:r>
              <a:rPr lang="es-ES" i="1" dirty="0" err="1">
                <a:solidFill>
                  <a:schemeClr val="accent6"/>
                </a:solidFill>
                <a:latin typeface="Arial" panose="020B0604020202020204" pitchFamily="34" charset="0"/>
                <a:cs typeface="Arial" panose="020B0604020202020204" pitchFamily="34" charset="0"/>
              </a:rPr>
              <a:t>Integrity</a:t>
            </a:r>
            <a:endParaRPr lang="es-ES" i="1" dirty="0">
              <a:solidFill>
                <a:schemeClr val="accent6"/>
              </a:solidFill>
              <a:latin typeface="Arial" panose="020B0604020202020204" pitchFamily="34" charset="0"/>
              <a:cs typeface="Arial" panose="020B0604020202020204" pitchFamily="34" charset="0"/>
            </a:endParaRPr>
          </a:p>
          <a:p>
            <a:pPr algn="just">
              <a:lnSpc>
                <a:spcPct val="150000"/>
              </a:lnSpc>
            </a:pPr>
            <a:r>
              <a:rPr lang="es-ES" i="1" dirty="0" err="1">
                <a:solidFill>
                  <a:schemeClr val="accent6"/>
                </a:solidFill>
                <a:latin typeface="Arial" panose="020B0604020202020204" pitchFamily="34" charset="0"/>
                <a:cs typeface="Arial" panose="020B0604020202020204" pitchFamily="34" charset="0"/>
              </a:rPr>
              <a:t>Honesty</a:t>
            </a:r>
            <a:endParaRPr lang="es-ES" i="1" dirty="0">
              <a:solidFill>
                <a:schemeClr val="accent6"/>
              </a:solidFill>
              <a:latin typeface="Arial" panose="020B0604020202020204" pitchFamily="34" charset="0"/>
              <a:cs typeface="Arial" panose="020B0604020202020204" pitchFamily="34" charset="0"/>
            </a:endParaRPr>
          </a:p>
          <a:p>
            <a:pPr algn="just">
              <a:lnSpc>
                <a:spcPct val="150000"/>
              </a:lnSpc>
            </a:pPr>
            <a:r>
              <a:rPr lang="es-ES" i="1" dirty="0" err="1">
                <a:solidFill>
                  <a:schemeClr val="accent6"/>
                </a:solidFill>
                <a:latin typeface="Arial" panose="020B0604020202020204" pitchFamily="34" charset="0"/>
                <a:cs typeface="Arial" panose="020B0604020202020204" pitchFamily="34" charset="0"/>
              </a:rPr>
              <a:t>Excellence</a:t>
            </a:r>
            <a:endParaRPr lang="es-ES" i="1" dirty="0">
              <a:solidFill>
                <a:schemeClr val="accent6"/>
              </a:solidFill>
              <a:latin typeface="Arial" panose="020B0604020202020204" pitchFamily="34" charset="0"/>
              <a:cs typeface="Arial" panose="020B0604020202020204" pitchFamily="34" charset="0"/>
            </a:endParaRPr>
          </a:p>
          <a:p>
            <a:pPr algn="just">
              <a:lnSpc>
                <a:spcPct val="150000"/>
              </a:lnSpc>
            </a:pPr>
            <a:r>
              <a:rPr lang="es-ES" i="1" dirty="0" err="1">
                <a:solidFill>
                  <a:schemeClr val="accent6"/>
                </a:solidFill>
                <a:latin typeface="Arial" panose="020B0604020202020204" pitchFamily="34" charset="0"/>
                <a:cs typeface="Arial" panose="020B0604020202020204" pitchFamily="34" charset="0"/>
              </a:rPr>
              <a:t>Compromise</a:t>
            </a:r>
            <a:r>
              <a:rPr lang="es-ES" i="1" dirty="0">
                <a:solidFill>
                  <a:schemeClr val="accent6"/>
                </a:solidFill>
                <a:latin typeface="Arial" panose="020B0604020202020204" pitchFamily="34" charset="0"/>
                <a:cs typeface="Arial" panose="020B0604020202020204" pitchFamily="34" charset="0"/>
              </a:rPr>
              <a:t> and </a:t>
            </a:r>
            <a:r>
              <a:rPr lang="es-ES" i="1" dirty="0" err="1">
                <a:solidFill>
                  <a:schemeClr val="accent6"/>
                </a:solidFill>
                <a:latin typeface="Arial" panose="020B0604020202020204" pitchFamily="34" charset="0"/>
                <a:cs typeface="Arial" panose="020B0604020202020204" pitchFamily="34" charset="0"/>
              </a:rPr>
              <a:t>responsibility</a:t>
            </a:r>
            <a:endParaRPr lang="es-ES" i="1" dirty="0">
              <a:solidFill>
                <a:schemeClr val="accent6"/>
              </a:solidFill>
              <a:latin typeface="Arial" panose="020B0604020202020204" pitchFamily="34" charset="0"/>
              <a:cs typeface="Arial" panose="020B0604020202020204" pitchFamily="34" charset="0"/>
            </a:endParaRPr>
          </a:p>
          <a:p>
            <a:pPr algn="just">
              <a:lnSpc>
                <a:spcPct val="150000"/>
              </a:lnSpc>
            </a:pPr>
            <a:r>
              <a:rPr lang="es-ES" i="1" dirty="0" err="1">
                <a:solidFill>
                  <a:schemeClr val="accent6"/>
                </a:solidFill>
                <a:latin typeface="Arial" panose="020B0604020202020204" pitchFamily="34" charset="0"/>
                <a:cs typeface="Arial" panose="020B0604020202020204" pitchFamily="34" charset="0"/>
              </a:rPr>
              <a:t>Respect</a:t>
            </a:r>
            <a:r>
              <a:rPr lang="es-ES" i="1" dirty="0">
                <a:solidFill>
                  <a:schemeClr val="accent6"/>
                </a:solidFill>
                <a:latin typeface="Arial" panose="020B0604020202020204" pitchFamily="34" charset="0"/>
                <a:cs typeface="Arial" panose="020B0604020202020204" pitchFamily="34" charset="0"/>
              </a:rPr>
              <a:t>                                                    </a:t>
            </a:r>
          </a:p>
          <a:p>
            <a:pPr algn="just">
              <a:lnSpc>
                <a:spcPct val="150000"/>
              </a:lnSpc>
            </a:pPr>
            <a:r>
              <a:rPr lang="es-ES" i="1" dirty="0" err="1">
                <a:solidFill>
                  <a:schemeClr val="accent6"/>
                </a:solidFill>
                <a:latin typeface="Arial" panose="020B0604020202020204" pitchFamily="34" charset="0"/>
                <a:cs typeface="Arial" panose="020B0604020202020204" pitchFamily="34" charset="0"/>
              </a:rPr>
              <a:t>Teamwork</a:t>
            </a:r>
            <a:r>
              <a:rPr lang="es-ES" i="1" dirty="0">
                <a:solidFill>
                  <a:schemeClr val="accent6"/>
                </a:solidFill>
                <a:latin typeface="Arial" panose="020B0604020202020204" pitchFamily="34" charset="0"/>
                <a:cs typeface="Arial" panose="020B0604020202020204" pitchFamily="34" charset="0"/>
              </a:rPr>
              <a:t>                                               </a:t>
            </a:r>
          </a:p>
          <a:p>
            <a:pPr algn="just">
              <a:lnSpc>
                <a:spcPct val="150000"/>
              </a:lnSpc>
            </a:pPr>
            <a:r>
              <a:rPr lang="es-ES" i="1" dirty="0">
                <a:solidFill>
                  <a:schemeClr val="accent6"/>
                </a:solidFill>
                <a:latin typeface="Arial" panose="020B0604020202020204" pitchFamily="34" charset="0"/>
                <a:cs typeface="Arial" panose="020B0604020202020204" pitchFamily="34" charset="0"/>
              </a:rPr>
              <a:t>Job </a:t>
            </a:r>
            <a:r>
              <a:rPr lang="es-ES" i="1" dirty="0" err="1">
                <a:solidFill>
                  <a:schemeClr val="accent6"/>
                </a:solidFill>
                <a:latin typeface="Arial" panose="020B0604020202020204" pitchFamily="34" charset="0"/>
                <a:cs typeface="Arial" panose="020B0604020202020204" pitchFamily="34" charset="0"/>
              </a:rPr>
              <a:t>security</a:t>
            </a:r>
            <a:endParaRPr lang="es-ES" i="1" dirty="0">
              <a:solidFill>
                <a:schemeClr val="accent6"/>
              </a:solidFill>
              <a:latin typeface="Arial" panose="020B0604020202020204" pitchFamily="34" charset="0"/>
              <a:cs typeface="Arial" panose="020B0604020202020204" pitchFamily="34" charset="0"/>
            </a:endParaRPr>
          </a:p>
          <a:p>
            <a:pPr algn="just">
              <a:lnSpc>
                <a:spcPct val="150000"/>
              </a:lnSpc>
            </a:pPr>
            <a:r>
              <a:rPr lang="en-US" i="1" dirty="0">
                <a:solidFill>
                  <a:schemeClr val="accent6"/>
                </a:solidFill>
                <a:latin typeface="Arial" panose="020B0604020202020204" pitchFamily="34" charset="0"/>
                <a:cs typeface="Arial" panose="020B0604020202020204" pitchFamily="34" charset="0"/>
              </a:rPr>
              <a:t>Crystal clear and Brutal communication</a:t>
            </a:r>
            <a:endParaRPr lang="es-ES" i="1" dirty="0">
              <a:solidFill>
                <a:schemeClr val="accent6"/>
              </a:solidFill>
              <a:latin typeface="Arial" panose="020B0604020202020204" pitchFamily="34" charset="0"/>
              <a:cs typeface="Arial" panose="020B0604020202020204" pitchFamily="34" charset="0"/>
            </a:endParaRPr>
          </a:p>
          <a:p>
            <a:pPr algn="just">
              <a:lnSpc>
                <a:spcPct val="150000"/>
              </a:lnSpc>
            </a:pPr>
            <a:r>
              <a:rPr lang="es-ES" i="1" dirty="0">
                <a:solidFill>
                  <a:schemeClr val="accent6"/>
                </a:solidFill>
                <a:latin typeface="Arial" panose="020B0604020202020204" pitchFamily="34" charset="0"/>
                <a:cs typeface="Arial" panose="020B0604020202020204" pitchFamily="34" charset="0"/>
              </a:rPr>
              <a:t>Customer </a:t>
            </a:r>
            <a:r>
              <a:rPr lang="es-ES" i="1" dirty="0" err="1">
                <a:solidFill>
                  <a:schemeClr val="accent6"/>
                </a:solidFill>
                <a:latin typeface="Arial" panose="020B0604020202020204" pitchFamily="34" charset="0"/>
                <a:cs typeface="Arial" panose="020B0604020202020204" pitchFamily="34" charset="0"/>
              </a:rPr>
              <a:t>service</a:t>
            </a:r>
            <a:endParaRPr lang="es-ES" i="1" dirty="0">
              <a:solidFill>
                <a:schemeClr val="accent6"/>
              </a:solidFill>
              <a:latin typeface="Arial" panose="020B0604020202020204" pitchFamily="34" charset="0"/>
              <a:cs typeface="Arial" panose="020B0604020202020204" pitchFamily="34" charset="0"/>
            </a:endParaRPr>
          </a:p>
          <a:p>
            <a:pPr algn="just">
              <a:lnSpc>
                <a:spcPct val="150000"/>
              </a:lnSpc>
            </a:pPr>
            <a:r>
              <a:rPr lang="es-ES" i="1" dirty="0">
                <a:solidFill>
                  <a:schemeClr val="accent6"/>
                </a:solidFill>
                <a:latin typeface="Arial" panose="020B0604020202020204" pitchFamily="34" charset="0"/>
                <a:cs typeface="Arial" panose="020B0604020202020204" pitchFamily="34" charset="0"/>
              </a:rPr>
              <a:t>Business </a:t>
            </a:r>
            <a:r>
              <a:rPr lang="es-ES" i="1" dirty="0" err="1">
                <a:solidFill>
                  <a:schemeClr val="accent6"/>
                </a:solidFill>
                <a:latin typeface="Arial" panose="020B0604020202020204" pitchFamily="34" charset="0"/>
                <a:cs typeface="Arial" panose="020B0604020202020204" pitchFamily="34" charset="0"/>
              </a:rPr>
              <a:t>orientation</a:t>
            </a:r>
            <a:endParaRPr lang="es-ES" i="1" dirty="0">
              <a:solidFill>
                <a:schemeClr val="accent6"/>
              </a:solidFill>
              <a:latin typeface="Arial" panose="020B0604020202020204" pitchFamily="34" charset="0"/>
              <a:cs typeface="Arial" panose="020B0604020202020204" pitchFamily="34" charset="0"/>
            </a:endParaRPr>
          </a:p>
          <a:p>
            <a:pPr algn="just">
              <a:lnSpc>
                <a:spcPct val="150000"/>
              </a:lnSpc>
            </a:pPr>
            <a:endParaRPr lang="es-ES" i="1" dirty="0">
              <a:solidFill>
                <a:schemeClr val="bg2"/>
              </a:solidFill>
              <a:latin typeface="Arial" panose="020B0604020202020204" pitchFamily="34" charset="0"/>
              <a:cs typeface="Arial" panose="020B0604020202020204" pitchFamily="34" charset="0"/>
            </a:endParaRPr>
          </a:p>
          <a:p>
            <a:endParaRPr lang="en-CO" dirty="0">
              <a:solidFill>
                <a:schemeClr val="bg2"/>
              </a:solidFill>
            </a:endParaRPr>
          </a:p>
        </p:txBody>
      </p:sp>
      <p:pic>
        <p:nvPicPr>
          <p:cNvPr id="12" name="Picture 2">
            <a:extLst>
              <a:ext uri="{FF2B5EF4-FFF2-40B4-BE49-F238E27FC236}">
                <a16:creationId xmlns:a16="http://schemas.microsoft.com/office/drawing/2014/main" id="{D7E11C58-BCC7-E149-8C8F-51CDF9905A4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03840" y="0"/>
            <a:ext cx="1440160" cy="950506"/>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39369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DC895F7-4E59-40FB-87DD-ACE47F94C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5933" r="6066" b="-1"/>
          <a:stretch/>
        </p:blipFill>
        <p:spPr bwMode="auto">
          <a:xfrm>
            <a:off x="-121034" y="9138"/>
            <a:ext cx="9251484"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72">
            <a:extLst>
              <a:ext uri="{FF2B5EF4-FFF2-40B4-BE49-F238E27FC236}">
                <a16:creationId xmlns:a16="http://schemas.microsoft.com/office/drawing/2014/main" id="{1A4C720E-710D-44F8-A8D7-2BAA61E181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51000"/>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10" name="2 Subtítulo"/>
          <p:cNvSpPr txBox="1">
            <a:spLocks/>
          </p:cNvSpPr>
          <p:nvPr/>
        </p:nvSpPr>
        <p:spPr>
          <a:xfrm>
            <a:off x="6685955" y="5097976"/>
            <a:ext cx="1853876" cy="1172754"/>
          </a:xfrm>
          <a:prstGeom prst="rect">
            <a:avLst/>
          </a:prstGeom>
        </p:spPr>
        <p:txBody>
          <a:bodyPr vert="horz" lIns="91440" tIns="45720" rIns="91440" bIns="45720" rtlCol="0" anchor="b">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defTabSz="457200">
              <a:spcBef>
                <a:spcPct val="0"/>
              </a:spcBef>
            </a:pPr>
            <a:endParaRPr lang="en-US" sz="4800" cap="all" dirty="0">
              <a:ln w="3175" cmpd="sng">
                <a:noFill/>
              </a:ln>
              <a:solidFill>
                <a:schemeClr val="tx1"/>
              </a:solidFill>
              <a:effectLst>
                <a:outerShdw blurRad="50800" dist="38100" dir="8100000" algn="tr" rotWithShape="0">
                  <a:prstClr val="black">
                    <a:alpha val="40000"/>
                  </a:prstClr>
                </a:outerShdw>
              </a:effectLst>
              <a:latin typeface="+mj-lt"/>
              <a:ea typeface="+mj-ea"/>
              <a:cs typeface="+mj-cs"/>
            </a:endParaRPr>
          </a:p>
        </p:txBody>
      </p:sp>
      <p:sp>
        <p:nvSpPr>
          <p:cNvPr id="3" name="2 Subtítulo"/>
          <p:cNvSpPr>
            <a:spLocks noGrp="1"/>
          </p:cNvSpPr>
          <p:nvPr>
            <p:ph type="subTitle" idx="1"/>
          </p:nvPr>
        </p:nvSpPr>
        <p:spPr>
          <a:xfrm>
            <a:off x="0" y="285641"/>
            <a:ext cx="2483768" cy="2207255"/>
          </a:xfrm>
        </p:spPr>
        <p:txBody>
          <a:bodyPr vert="horz" lIns="91440" tIns="45720" rIns="91440" bIns="45720" rtlCol="0" anchor="t">
            <a:noAutofit/>
          </a:bodyPr>
          <a:lstStyle/>
          <a:p>
            <a:pPr>
              <a:lnSpc>
                <a:spcPct val="90000"/>
              </a:lnSpc>
            </a:pPr>
            <a:endParaRPr lang="en-US" sz="1400" i="1" dirty="0">
              <a:effectLst>
                <a:outerShdw blurRad="50800" dist="38100" dir="18900000" algn="bl" rotWithShape="0">
                  <a:prstClr val="black">
                    <a:alpha val="40000"/>
                  </a:prstClr>
                </a:outerShdw>
              </a:effectLst>
            </a:endParaRPr>
          </a:p>
          <a:p>
            <a:pPr>
              <a:lnSpc>
                <a:spcPct val="90000"/>
              </a:lnSpc>
            </a:pPr>
            <a:endParaRPr lang="en-US" sz="1400" dirty="0">
              <a:effectLst>
                <a:outerShdw blurRad="50800" dist="38100" dir="18900000" algn="bl" rotWithShape="0">
                  <a:prstClr val="black">
                    <a:alpha val="40000"/>
                  </a:prstClr>
                </a:outerShdw>
              </a:effectLst>
            </a:endParaRPr>
          </a:p>
        </p:txBody>
      </p:sp>
      <p:sp>
        <p:nvSpPr>
          <p:cNvPr id="2" name="Cube 1">
            <a:extLst>
              <a:ext uri="{FF2B5EF4-FFF2-40B4-BE49-F238E27FC236}">
                <a16:creationId xmlns:a16="http://schemas.microsoft.com/office/drawing/2014/main" id="{E638A74C-D663-7840-A078-3798E132DFEA}"/>
              </a:ext>
            </a:extLst>
          </p:cNvPr>
          <p:cNvSpPr/>
          <p:nvPr/>
        </p:nvSpPr>
        <p:spPr>
          <a:xfrm>
            <a:off x="63812" y="1628800"/>
            <a:ext cx="6084168" cy="5040560"/>
          </a:xfrm>
          <a:prstGeom prst="cub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MarineTek, a leading organization in the provision of Industrial and Maritime Management services, we are committed to protecting the environment, providing safe and healthy conditions to our stakeholders, meeting their needs and expectations, complying with legal requirements and other applicable requirements, with the consultation and participation of workers and their representatives, emphasizing the continuous improvement of the Integrated Management System of ISO / IEC 17025: 2017 and ISO 9001: 2015</a:t>
            </a:r>
            <a:endParaRPr lang="en-CO" dirty="0"/>
          </a:p>
        </p:txBody>
      </p:sp>
      <p:pic>
        <p:nvPicPr>
          <p:cNvPr id="3074" name="Picture 2" descr="Quality Policy – Solara">
            <a:extLst>
              <a:ext uri="{FF2B5EF4-FFF2-40B4-BE49-F238E27FC236}">
                <a16:creationId xmlns:a16="http://schemas.microsoft.com/office/drawing/2014/main" id="{E1541ADE-0D48-1C4B-A86C-4B932F7E59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359" y="0"/>
            <a:ext cx="2790067" cy="279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3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63E7BCA-E0FA-4E55-B6F9-296548775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1D6E130B-775E-4AE3-971F-4765BB84AD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10" name="2 Subtítulo"/>
          <p:cNvSpPr txBox="1">
            <a:spLocks/>
          </p:cNvSpPr>
          <p:nvPr/>
        </p:nvSpPr>
        <p:spPr>
          <a:xfrm>
            <a:off x="482598" y="639097"/>
            <a:ext cx="3592258" cy="3746634"/>
          </a:xfrm>
          <a:prstGeom prst="rect">
            <a:avLst/>
          </a:prstGeom>
        </p:spPr>
        <p:txBody>
          <a:bodyPr vert="horz" lIns="91440" tIns="45720" rIns="91440" bIns="45720" rtlCol="0" anchor="b">
            <a:norm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r" defTabSz="457200">
              <a:spcBef>
                <a:spcPct val="0"/>
              </a:spcBef>
            </a:pPr>
            <a:endParaRPr lang="en-US" sz="4800" cap="all" dirty="0">
              <a:ln w="3175" cmpd="sng">
                <a:noFill/>
              </a:ln>
              <a:solidFill>
                <a:srgbClr val="FFFFFF"/>
              </a:solidFill>
              <a:latin typeface="+mj-lt"/>
              <a:ea typeface="+mj-ea"/>
              <a:cs typeface="+mj-cs"/>
            </a:endParaRPr>
          </a:p>
        </p:txBody>
      </p:sp>
      <p:sp useBgFill="1">
        <p:nvSpPr>
          <p:cNvPr id="75" name="Rounded Rectangle 3">
            <a:extLst>
              <a:ext uri="{FF2B5EF4-FFF2-40B4-BE49-F238E27FC236}">
                <a16:creationId xmlns:a16="http://schemas.microsoft.com/office/drawing/2014/main" id="{47D1B3D9-1F1B-468B-AC82-D0DD90D05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6784" y="639097"/>
            <a:ext cx="4103945" cy="5575439"/>
          </a:xfrm>
          <a:prstGeom prst="roundRect">
            <a:avLst>
              <a:gd name="adj" fmla="val 531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defTabSz="457200">
              <a:spcAft>
                <a:spcPts val="1000"/>
              </a:spcAft>
              <a:buClr>
                <a:schemeClr val="tx1"/>
              </a:buClr>
              <a:buSzPct val="100000"/>
              <a:buFont typeface="Arial"/>
              <a:buNone/>
            </a:pPr>
            <a:endParaRPr lang="en-US" sz="1600" cap="all">
              <a:solidFill>
                <a:schemeClr val="tx1"/>
              </a:solidFill>
            </a:endParaRPr>
          </a:p>
        </p:txBody>
      </p:sp>
      <p:pic>
        <p:nvPicPr>
          <p:cNvPr id="5124" name="Picture 4" descr="Technical Management">
            <a:extLst>
              <a:ext uri="{FF2B5EF4-FFF2-40B4-BE49-F238E27FC236}">
                <a16:creationId xmlns:a16="http://schemas.microsoft.com/office/drawing/2014/main" id="{A8235F25-9357-D04E-91B4-5E9C494F5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 y="-183823"/>
            <a:ext cx="9141617" cy="7041823"/>
          </a:xfrm>
          <a:prstGeom prst="rect">
            <a:avLst/>
          </a:prstGeom>
          <a:noFill/>
          <a:extLst>
            <a:ext uri="{909E8E84-426E-40DD-AFC4-6F175D3DCCD1}">
              <a14:hiddenFill xmlns:a14="http://schemas.microsoft.com/office/drawing/2010/main">
                <a:solidFill>
                  <a:srgbClr val="FFFFFF"/>
                </a:solidFill>
              </a14:hiddenFill>
            </a:ext>
          </a:extLst>
        </p:spPr>
      </p:pic>
      <p:sp>
        <p:nvSpPr>
          <p:cNvPr id="2" name="Teardrop 1">
            <a:extLst>
              <a:ext uri="{FF2B5EF4-FFF2-40B4-BE49-F238E27FC236}">
                <a16:creationId xmlns:a16="http://schemas.microsoft.com/office/drawing/2014/main" id="{993536B5-F9B7-AE42-8EC1-FDEED0B20B2C}"/>
              </a:ext>
            </a:extLst>
          </p:cNvPr>
          <p:cNvSpPr/>
          <p:nvPr/>
        </p:nvSpPr>
        <p:spPr>
          <a:xfrm>
            <a:off x="3911650" y="2745715"/>
            <a:ext cx="2314991" cy="2065760"/>
          </a:xfrm>
          <a:prstGeom prst="teardrop">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pperplate Gothic Bold" panose="020E0705020206020404" pitchFamily="34" charset="77"/>
              </a:rPr>
              <a:t>Marinetek services</a:t>
            </a:r>
            <a:endParaRPr lang="en-CO" dirty="0">
              <a:latin typeface="Copperplate Gothic Bold" panose="020E0705020206020404" pitchFamily="34" charset="77"/>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290227" y="5667075"/>
            <a:ext cx="1797815" cy="11865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Subtítulo"/>
          <p:cNvSpPr>
            <a:spLocks noGrp="1"/>
          </p:cNvSpPr>
          <p:nvPr>
            <p:ph type="subTitle" idx="1"/>
          </p:nvPr>
        </p:nvSpPr>
        <p:spPr>
          <a:xfrm>
            <a:off x="62009" y="-156748"/>
            <a:ext cx="2133728" cy="1838087"/>
          </a:xfrm>
        </p:spPr>
        <p:txBody>
          <a:bodyPr vert="horz" lIns="91440" tIns="45720" rIns="91440" bIns="45720" rtlCol="0" anchor="t">
            <a:normAutofit fontScale="77500" lnSpcReduction="20000"/>
          </a:bodyPr>
          <a:lstStyle/>
          <a:p>
            <a:pPr algn="l">
              <a:lnSpc>
                <a:spcPct val="90000"/>
              </a:lnSpc>
            </a:pPr>
            <a:r>
              <a:rPr lang="en-US" sz="1600" dirty="0">
                <a:solidFill>
                  <a:schemeClr val="accent6"/>
                </a:solidFill>
              </a:rPr>
              <a:t>Management and maritime technical administration Life raft service station Calibration lab Marketing and supply</a:t>
            </a:r>
          </a:p>
          <a:p>
            <a:pPr algn="l">
              <a:lnSpc>
                <a:spcPct val="90000"/>
              </a:lnSpc>
            </a:pPr>
            <a:r>
              <a:rPr lang="en-US" sz="1600" dirty="0">
                <a:solidFill>
                  <a:schemeClr val="accent6"/>
                </a:solidFill>
              </a:rPr>
              <a:t>Representative in Colombia and Caribbean for Industry companies including Class</a:t>
            </a:r>
            <a:endParaRPr lang="en-US" sz="1500" dirty="0">
              <a:solidFill>
                <a:schemeClr val="accent6"/>
              </a:solidFill>
            </a:endParaRPr>
          </a:p>
        </p:txBody>
      </p:sp>
    </p:spTree>
    <p:extLst>
      <p:ext uri="{BB962C8B-B14F-4D97-AF65-F5344CB8AC3E}">
        <p14:creationId xmlns:p14="http://schemas.microsoft.com/office/powerpoint/2010/main" val="24122850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4" name="2 Subtítulo"/>
          <p:cNvSpPr txBox="1">
            <a:spLocks/>
          </p:cNvSpPr>
          <p:nvPr/>
        </p:nvSpPr>
        <p:spPr>
          <a:xfrm>
            <a:off x="3779912" y="648929"/>
            <a:ext cx="4870016" cy="3736802"/>
          </a:xfrm>
          <a:prstGeom prst="rect">
            <a:avLst/>
          </a:prstGeom>
        </p:spPr>
        <p:txBody>
          <a:bodyPr vert="horz" lIns="91440" tIns="45720" rIns="91440" bIns="45720" rtlCol="0" anchor="b">
            <a:normAutofit/>
            <a:scene3d>
              <a:camera prst="isometricRightUp"/>
              <a:lightRig rig="threePt" dir="t"/>
            </a:scene3d>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r" defTabSz="457200">
              <a:spcBef>
                <a:spcPct val="0"/>
              </a:spcBef>
            </a:pPr>
            <a:endPar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a typeface="+mj-ea"/>
              <a:cs typeface="+mj-cs"/>
            </a:endParaRPr>
          </a:p>
        </p:txBody>
      </p:sp>
      <p:pic>
        <p:nvPicPr>
          <p:cNvPr id="6" name="Picture 5">
            <a:extLst>
              <a:ext uri="{FF2B5EF4-FFF2-40B4-BE49-F238E27FC236}">
                <a16:creationId xmlns:a16="http://schemas.microsoft.com/office/drawing/2014/main" id="{EF468C82-5C70-5846-A395-DF1E00784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 y="-17756"/>
            <a:ext cx="9230208" cy="687575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1449593" cy="956731"/>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7178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570" y="611523"/>
            <a:ext cx="331236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Subtítulo"/>
          <p:cNvSpPr>
            <a:spLocks noGrp="1"/>
          </p:cNvSpPr>
          <p:nvPr>
            <p:ph type="subTitle" idx="1"/>
          </p:nvPr>
        </p:nvSpPr>
        <p:spPr>
          <a:xfrm>
            <a:off x="294733" y="3340148"/>
            <a:ext cx="8431894" cy="1601020"/>
          </a:xfrm>
        </p:spPr>
        <p:txBody>
          <a:bodyPr>
            <a:normAutofit/>
          </a:bodyPr>
          <a:lstStyle/>
          <a:p>
            <a:pPr algn="just"/>
            <a:r>
              <a:rPr lang="en-US" dirty="0"/>
              <a:t>Marinetek has been FORMED with professionals with more than 30 years linked to the MARITIME industry, finding in our company a vast experience capable of providing in the different types of operations and vessels a high level of support to our clients in the technical area with the maximum professionalism.</a:t>
            </a:r>
            <a:endParaRPr lang="es-ES" dirty="0">
              <a:effectLst>
                <a:outerShdw blurRad="50800" dist="38100" dir="2700000" algn="tl" rotWithShape="0">
                  <a:prstClr val="black">
                    <a:alpha val="40000"/>
                  </a:prstClr>
                </a:outerShdw>
              </a:effectLst>
              <a:latin typeface="Copperplate Gothic Light" panose="020E0507020206020404" pitchFamily="34" charset="0"/>
            </a:endParaRPr>
          </a:p>
        </p:txBody>
      </p:sp>
      <p:sp>
        <p:nvSpPr>
          <p:cNvPr id="8" name="2 Subtítulo"/>
          <p:cNvSpPr txBox="1">
            <a:spLocks/>
          </p:cNvSpPr>
          <p:nvPr/>
        </p:nvSpPr>
        <p:spPr>
          <a:xfrm>
            <a:off x="294733" y="5229200"/>
            <a:ext cx="8431894" cy="1080120"/>
          </a:xfrm>
          <a:prstGeom prst="rect">
            <a:avLst/>
          </a:prstGeom>
        </p:spPr>
        <p:txBody>
          <a:bodyPr vert="horz" lIns="91440" tIns="45720" rIns="91440" bIns="45720" rtlCol="0">
            <a:normAutofit/>
            <a:scene3d>
              <a:camera prst="perspectiveRelaxed"/>
              <a:lightRig rig="threePt" dir="t"/>
            </a:scene3d>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just"/>
            <a:endParaRPr lang="es-ES" dirty="0">
              <a:latin typeface="Copperplate Gothic Light" panose="020E0507020206020404" pitchFamily="34" charset="0"/>
            </a:endParaRPr>
          </a:p>
        </p:txBody>
      </p:sp>
      <p:sp>
        <p:nvSpPr>
          <p:cNvPr id="5" name="Wave 4">
            <a:extLst>
              <a:ext uri="{FF2B5EF4-FFF2-40B4-BE49-F238E27FC236}">
                <a16:creationId xmlns:a16="http://schemas.microsoft.com/office/drawing/2014/main" id="{973BE85E-E1D3-FF49-8627-6081B58596BD}"/>
              </a:ext>
            </a:extLst>
          </p:cNvPr>
          <p:cNvSpPr/>
          <p:nvPr/>
        </p:nvSpPr>
        <p:spPr>
          <a:xfrm>
            <a:off x="1043608" y="5085184"/>
            <a:ext cx="6624736" cy="1512168"/>
          </a:xfrm>
          <a:prstGeom prst="wav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those years at sea and at the management level provide a unique perspective, with a wide variety of elements that are needed and used by companies in the maritime industry.</a:t>
            </a:r>
            <a:endParaRPr lang="en-CO" dirty="0"/>
          </a:p>
        </p:txBody>
      </p:sp>
      <p:pic>
        <p:nvPicPr>
          <p:cNvPr id="7" name="Picture 6">
            <a:extLst>
              <a:ext uri="{FF2B5EF4-FFF2-40B4-BE49-F238E27FC236}">
                <a16:creationId xmlns:a16="http://schemas.microsoft.com/office/drawing/2014/main" id="{B440175D-7942-C240-9E87-FA8456DC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619042"/>
            <a:ext cx="3452719" cy="2301812"/>
          </a:xfrm>
          <a:prstGeom prst="rect">
            <a:avLst/>
          </a:prstGeom>
        </p:spPr>
      </p:pic>
    </p:spTree>
    <p:extLst>
      <p:ext uri="{BB962C8B-B14F-4D97-AF65-F5344CB8AC3E}">
        <p14:creationId xmlns:p14="http://schemas.microsoft.com/office/powerpoint/2010/main" val="181042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nodePh="1">
                                  <p:stCondLst>
                                    <p:cond delay="0"/>
                                  </p:stCondLst>
                                  <p:endCondLst>
                                    <p:cond evt="begin" delay="0">
                                      <p:tn val="12"/>
                                    </p:cond>
                                  </p:end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850</Words>
  <Application>Microsoft Macintosh PowerPoint</Application>
  <PresentationFormat>On-screen Show (4:3)</PresentationFormat>
  <Paragraphs>111</Paragraphs>
  <Slides>23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Copperplate Gothic Bold</vt:lpstr>
      <vt:lpstr>Copperplate Gothic Light</vt:lpstr>
      <vt:lpstr>Georgia</vt:lpstr>
      <vt:lpstr>Wingdings</vt:lpstr>
      <vt:lpstr>Celestial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claudio santellanes</dc:creator>
  <cp:lastModifiedBy>claudio santellanes</cp:lastModifiedBy>
  <cp:revision>9</cp:revision>
  <dcterms:created xsi:type="dcterms:W3CDTF">2020-10-27T19:57:04Z</dcterms:created>
  <dcterms:modified xsi:type="dcterms:W3CDTF">2021-03-27T14:48:46Z</dcterms:modified>
</cp:coreProperties>
</file>