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8" r:id="rId2"/>
  </p:sldMasterIdLst>
  <p:notesMasterIdLst>
    <p:notesMasterId r:id="rId37"/>
  </p:notesMasterIdLst>
  <p:handoutMasterIdLst>
    <p:handoutMasterId r:id="rId38"/>
  </p:handoutMasterIdLst>
  <p:sldIdLst>
    <p:sldId id="297" r:id="rId3"/>
    <p:sldId id="382" r:id="rId4"/>
    <p:sldId id="466" r:id="rId5"/>
    <p:sldId id="471" r:id="rId6"/>
    <p:sldId id="472" r:id="rId7"/>
    <p:sldId id="427" r:id="rId8"/>
    <p:sldId id="428" r:id="rId9"/>
    <p:sldId id="431" r:id="rId10"/>
    <p:sldId id="412" r:id="rId11"/>
    <p:sldId id="411" r:id="rId12"/>
    <p:sldId id="410" r:id="rId13"/>
    <p:sldId id="414" r:id="rId14"/>
    <p:sldId id="429" r:id="rId15"/>
    <p:sldId id="432" r:id="rId16"/>
    <p:sldId id="460" r:id="rId17"/>
    <p:sldId id="400" r:id="rId18"/>
    <p:sldId id="416" r:id="rId19"/>
    <p:sldId id="404" r:id="rId20"/>
    <p:sldId id="407" r:id="rId21"/>
    <p:sldId id="405" r:id="rId22"/>
    <p:sldId id="406" r:id="rId23"/>
    <p:sldId id="371" r:id="rId24"/>
    <p:sldId id="396" r:id="rId25"/>
    <p:sldId id="409" r:id="rId26"/>
    <p:sldId id="417" r:id="rId27"/>
    <p:sldId id="433" r:id="rId28"/>
    <p:sldId id="434" r:id="rId29"/>
    <p:sldId id="435" r:id="rId30"/>
    <p:sldId id="436" r:id="rId31"/>
    <p:sldId id="438" r:id="rId32"/>
    <p:sldId id="439" r:id="rId33"/>
    <p:sldId id="440" r:id="rId34"/>
    <p:sldId id="441" r:id="rId35"/>
    <p:sldId id="318" r:id="rId36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A3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92" autoAdjust="0"/>
    <p:restoredTop sz="94616" autoAdjust="0"/>
  </p:normalViewPr>
  <p:slideViewPr>
    <p:cSldViewPr>
      <p:cViewPr varScale="1">
        <p:scale>
          <a:sx n="109" d="100"/>
          <a:sy n="109" d="100"/>
        </p:scale>
        <p:origin x="129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42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uel Hof" userId="c0f6cf87-c92e-490f-b019-1b68add66fe8" providerId="ADAL" clId="{1B5FB27F-3CAC-471E-908D-95F46D1C9D97}"/>
    <pc:docChg chg="modSld">
      <pc:chgData name="Manuel Hof" userId="c0f6cf87-c92e-490f-b019-1b68add66fe8" providerId="ADAL" clId="{1B5FB27F-3CAC-471E-908D-95F46D1C9D97}" dt="2020-08-04T12:52:55.136" v="3" actId="20577"/>
      <pc:docMkLst>
        <pc:docMk/>
      </pc:docMkLst>
      <pc:sldChg chg="modSp mod">
        <pc:chgData name="Manuel Hof" userId="c0f6cf87-c92e-490f-b019-1b68add66fe8" providerId="ADAL" clId="{1B5FB27F-3CAC-471E-908D-95F46D1C9D97}" dt="2020-08-04T12:52:55.136" v="3" actId="20577"/>
        <pc:sldMkLst>
          <pc:docMk/>
          <pc:sldMk cId="1917811498" sldId="318"/>
        </pc:sldMkLst>
        <pc:spChg chg="mod">
          <ac:chgData name="Manuel Hof" userId="c0f6cf87-c92e-490f-b019-1b68add66fe8" providerId="ADAL" clId="{1B5FB27F-3CAC-471E-908D-95F46D1C9D97}" dt="2020-08-04T12:52:55.136" v="3" actId="20577"/>
          <ac:spMkLst>
            <pc:docMk/>
            <pc:sldMk cId="1917811498" sldId="318"/>
            <ac:spMk id="3" creationId="{00000000-0000-0000-0000-000000000000}"/>
          </ac:spMkLst>
        </pc:spChg>
      </pc:sldChg>
    </pc:docChg>
  </pc:docChgLst>
  <pc:docChgLst>
    <pc:chgData name="Manuel Hof" userId="c0f6cf87-c92e-490f-b019-1b68add66fe8" providerId="ADAL" clId="{A7D153F7-37FB-4BED-A7AB-337EF1F78426}"/>
    <pc:docChg chg="delSld modSld">
      <pc:chgData name="Manuel Hof" userId="c0f6cf87-c92e-490f-b019-1b68add66fe8" providerId="ADAL" clId="{A7D153F7-37FB-4BED-A7AB-337EF1F78426}" dt="2019-12-10T11:40:14.908" v="91" actId="47"/>
      <pc:docMkLst>
        <pc:docMk/>
      </pc:docMkLst>
      <pc:sldChg chg="modSp">
        <pc:chgData name="Manuel Hof" userId="c0f6cf87-c92e-490f-b019-1b68add66fe8" providerId="ADAL" clId="{A7D153F7-37FB-4BED-A7AB-337EF1F78426}" dt="2019-12-10T11:38:37.461" v="89" actId="20577"/>
        <pc:sldMkLst>
          <pc:docMk/>
          <pc:sldMk cId="0" sldId="297"/>
        </pc:sldMkLst>
        <pc:spChg chg="mod">
          <ac:chgData name="Manuel Hof" userId="c0f6cf87-c92e-490f-b019-1b68add66fe8" providerId="ADAL" clId="{A7D153F7-37FB-4BED-A7AB-337EF1F78426}" dt="2019-12-10T11:38:37.461" v="89" actId="20577"/>
          <ac:spMkLst>
            <pc:docMk/>
            <pc:sldMk cId="0" sldId="297"/>
            <ac:spMk id="3074" creationId="{00000000-0000-0000-0000-000000000000}"/>
          </ac:spMkLst>
        </pc:spChg>
      </pc:sldChg>
      <pc:sldChg chg="del">
        <pc:chgData name="Manuel Hof" userId="c0f6cf87-c92e-490f-b019-1b68add66fe8" providerId="ADAL" clId="{A7D153F7-37FB-4BED-A7AB-337EF1F78426}" dt="2019-12-10T11:40:14.908" v="91" actId="47"/>
        <pc:sldMkLst>
          <pc:docMk/>
          <pc:sldMk cId="2040578097" sldId="415"/>
        </pc:sldMkLst>
      </pc:sldChg>
      <pc:sldChg chg="del">
        <pc:chgData name="Manuel Hof" userId="c0f6cf87-c92e-490f-b019-1b68add66fe8" providerId="ADAL" clId="{A7D153F7-37FB-4BED-A7AB-337EF1F78426}" dt="2019-12-10T11:39:03.163" v="90" actId="47"/>
        <pc:sldMkLst>
          <pc:docMk/>
          <pc:sldMk cId="3478526004" sldId="43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42" tIns="45422" rIns="90842" bIns="45422" numCol="1" anchor="t" anchorCtr="0" compatLnSpc="1">
            <a:prstTxWarp prst="textNoShape">
              <a:avLst/>
            </a:prstTxWarp>
          </a:bodyPr>
          <a:lstStyle>
            <a:lvl1pPr algn="l" defTabSz="90805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42" tIns="45422" rIns="90842" bIns="45422" numCol="1" anchor="t" anchorCtr="0" compatLnSpc="1">
            <a:prstTxWarp prst="textNoShape">
              <a:avLst/>
            </a:prstTxWarp>
          </a:bodyPr>
          <a:lstStyle>
            <a:lvl1pPr algn="r" defTabSz="90805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42" tIns="45422" rIns="90842" bIns="45422" numCol="1" anchor="b" anchorCtr="0" compatLnSpc="1">
            <a:prstTxWarp prst="textNoShape">
              <a:avLst/>
            </a:prstTxWarp>
          </a:bodyPr>
          <a:lstStyle>
            <a:lvl1pPr algn="l" defTabSz="90805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42" tIns="45422" rIns="90842" bIns="45422" numCol="1" anchor="b" anchorCtr="0" compatLnSpc="1">
            <a:prstTxWarp prst="textNoShape">
              <a:avLst/>
            </a:prstTxWarp>
          </a:bodyPr>
          <a:lstStyle>
            <a:lvl1pPr algn="r" defTabSz="908050">
              <a:defRPr sz="1100"/>
            </a:lvl1pPr>
          </a:lstStyle>
          <a:p>
            <a:pPr>
              <a:defRPr/>
            </a:pPr>
            <a:fld id="{EBD4466C-9AD3-452E-9572-6B5702E73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04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42" tIns="45422" rIns="90842" bIns="45422" numCol="1" anchor="t" anchorCtr="0" compatLnSpc="1">
            <a:prstTxWarp prst="textNoShape">
              <a:avLst/>
            </a:prstTxWarp>
          </a:bodyPr>
          <a:lstStyle>
            <a:lvl1pPr algn="l" defTabSz="90805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42" tIns="45422" rIns="90842" bIns="45422" numCol="1" anchor="t" anchorCtr="0" compatLnSpc="1">
            <a:prstTxWarp prst="textNoShape">
              <a:avLst/>
            </a:prstTxWarp>
          </a:bodyPr>
          <a:lstStyle>
            <a:lvl1pPr algn="r" defTabSz="90805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6612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42" tIns="45422" rIns="90842" bIns="454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42" tIns="45422" rIns="90842" bIns="45422" numCol="1" anchor="b" anchorCtr="0" compatLnSpc="1">
            <a:prstTxWarp prst="textNoShape">
              <a:avLst/>
            </a:prstTxWarp>
          </a:bodyPr>
          <a:lstStyle>
            <a:lvl1pPr algn="l" defTabSz="90805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42" tIns="45422" rIns="90842" bIns="45422" numCol="1" anchor="b" anchorCtr="0" compatLnSpc="1">
            <a:prstTxWarp prst="textNoShape">
              <a:avLst/>
            </a:prstTxWarp>
          </a:bodyPr>
          <a:lstStyle>
            <a:lvl1pPr algn="r" defTabSz="908050">
              <a:defRPr sz="1100"/>
            </a:lvl1pPr>
          </a:lstStyle>
          <a:p>
            <a:pPr>
              <a:defRPr/>
            </a:pPr>
            <a:fld id="{BBB967B3-9534-4F84-AFD0-E16BB814D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30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967B3-9534-4F84-AFD0-E16BB814DA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30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967B3-9534-4F84-AFD0-E16BB814DA6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85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967B3-9534-4F84-AFD0-E16BB814DA6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4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16A0B-D5D5-45A7-ACFC-6A0B4F995C49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Subsea Industries - Ecospeed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C22FE-2F5C-40C1-A864-6999DDE11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2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C01ED-C818-4FB5-9192-4AF34E665CF8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Subsea Industries - Ecospeed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F6927-54B6-4A24-8895-D09A0AF43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23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7201F-052E-49E5-853B-36C5A84B27EC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Subsea Industries - Ecospeed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DCCA4-8181-40B3-9923-37BF7F46F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85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973F5-B9FE-44D1-AD5C-CF05989EA84E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Subsea Industries - Ecospeed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81D00-8728-4CB0-A3F6-DD4374F4C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41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07A7-C15E-4B10-BAAF-56E4445AC473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F7928-74A1-40C2-A3F1-E97226E6D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66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07A7-C15E-4B10-BAAF-56E4445AC473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8ED04-8A43-45D1-BB63-ADB2A0CF7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96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07A7-C15E-4B10-BAAF-56E4445AC473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20D3F-69E7-4F47-A200-823F07763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47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07A7-C15E-4B10-BAAF-56E4445AC473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15716-83B6-4644-8FDC-7A84AA164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19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07A7-C15E-4B10-BAAF-56E4445AC473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19DA9-FD44-4413-95F8-6AF12974D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32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07A7-C15E-4B10-BAAF-56E4445AC473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C33EB-D7E6-4BC1-AEEB-EE49936CC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25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07A7-C15E-4B10-BAAF-56E4445AC473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B6246-1E66-4D9B-A532-FC7F91388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8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99634-D364-4122-AC8A-22D5A5649A08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Subsea Industries - Ecospeed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211FC-1136-4F1A-8760-9C2B5ED5E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45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07A7-C15E-4B10-BAAF-56E4445AC473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77BAB-06F2-4AC3-BE49-7DF761DCC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1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07A7-C15E-4B10-BAAF-56E4445AC473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AF82E-639E-4692-8BAE-651D16A4B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00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07A7-C15E-4B10-BAAF-56E4445AC473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FC9F6-639C-444F-96F1-7554A639C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21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07A7-C15E-4B10-BAAF-56E4445AC473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23314-5C91-445B-B0B0-273BB6957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3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137AE-DC4B-407C-A90B-F9AE4C981588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Subsea Industries - Ecospeed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4421E-8275-4D66-AB59-C7A666374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0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A7CFD-BD21-4D33-ABEC-EB8038AB786D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Subsea Industries - Ecospeed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D2160-9E73-42B4-8246-6B93FB87E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18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56FF5-D14C-45DE-9E2A-919B8DA6EF75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Subsea Industries - Ecospeed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DB02E-597B-43E6-8556-F186B55A9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3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C63F4-8E6B-4806-8AE2-33CA247EA01E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Subsea Industries - Ecospeed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E1399-377F-4A04-8501-C20B6F6A1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4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076E5-C7B1-4144-B5CE-19519860F611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Subsea Industries - Ecospeed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FB95-8C3B-40E9-9591-998DA1664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33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179A9-F9EC-4AA7-8514-908B5C2B04B2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Subsea Industries - Ecospeed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6B131-14A4-402A-A6B7-0E7BB9A60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3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B41AC-087F-4B4C-BA82-2C3BFCACC585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Subsea Industries - Ecospeed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9C893-AF2F-4DB2-8211-80CFEE208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92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AC1B58A-3364-40D0-9B9B-C9EE77726058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Subsea Industries - Ecospeed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A28109A-63BF-4987-BCEF-1B6B220FA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5D07A7-C15E-4B10-BAAF-56E4445AC473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E7B2A25-9295-4098-8860-C765CA3DA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jp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jp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1.jpeg"/><Relationship Id="rId11" Type="http://schemas.openxmlformats.org/officeDocument/2006/relationships/image" Target="../media/image136.jpeg"/><Relationship Id="rId5" Type="http://schemas.openxmlformats.org/officeDocument/2006/relationships/image" Target="../media/image130.jpe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5165" y="762000"/>
            <a:ext cx="9144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700" b="1" dirty="0">
                <a:solidFill>
                  <a:srgbClr val="2A3D5F"/>
                </a:solidFill>
              </a:rPr>
              <a:t>Superior coatings and underwater cleaning systems</a:t>
            </a:r>
          </a:p>
        </p:txBody>
      </p:sp>
      <p:pic>
        <p:nvPicPr>
          <p:cNvPr id="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834F59-3C00-4C5F-A443-CD66398B35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76754"/>
            <a:ext cx="9143999" cy="5142180"/>
          </a:xfrm>
          <a:prstGeom prst="rect">
            <a:avLst/>
          </a:prstGeom>
        </p:spPr>
      </p:pic>
    </p:spTree>
  </p:cSld>
  <p:clrMapOvr>
    <a:masterClrMapping/>
  </p:clrMapOvr>
  <p:transition advTm="3042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Conventional system versus Ecospeed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899" y="2069123"/>
            <a:ext cx="4419600" cy="4507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tangle 6"/>
          <p:cNvSpPr/>
          <p:nvPr/>
        </p:nvSpPr>
        <p:spPr>
          <a:xfrm>
            <a:off x="4578885" y="2057400"/>
            <a:ext cx="4472771" cy="4507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6" descr="IMG_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133600"/>
            <a:ext cx="2886948" cy="211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3" descr="Z:\Documenten\2. Marketing\VERA\Pictures\Compare Patriot - Phantom\20070620 Phantom 051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62000" y="4365030"/>
            <a:ext cx="2886948" cy="2134752"/>
          </a:xfrm>
          <a:prstGeom prst="rect">
            <a:avLst/>
          </a:prstGeom>
        </p:spPr>
      </p:pic>
      <p:pic>
        <p:nvPicPr>
          <p:cNvPr id="10" name="Content Placeholder 3" descr="Z:\Documenten\2. Marketing\VERA\Pictures\Compare Patriot - Phantom\DSC01030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9788" y="4495800"/>
            <a:ext cx="3048000" cy="200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DSC010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8834" y="2138832"/>
            <a:ext cx="3048954" cy="225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kstvak 6"/>
          <p:cNvSpPr txBox="1">
            <a:spLocks noChangeArrowheads="1"/>
          </p:cNvSpPr>
          <p:nvPr/>
        </p:nvSpPr>
        <p:spPr bwMode="auto">
          <a:xfrm>
            <a:off x="194657" y="1624876"/>
            <a:ext cx="4236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nl-BE" sz="1800" b="1" i="1" dirty="0">
                <a:solidFill>
                  <a:srgbClr val="2A3D5F"/>
                </a:solidFill>
              </a:rPr>
              <a:t>Conventional system after 18 months</a:t>
            </a:r>
          </a:p>
        </p:txBody>
      </p:sp>
      <p:sp>
        <p:nvSpPr>
          <p:cNvPr id="13" name="Tekstvak 6"/>
          <p:cNvSpPr txBox="1">
            <a:spLocks noChangeArrowheads="1"/>
          </p:cNvSpPr>
          <p:nvPr/>
        </p:nvSpPr>
        <p:spPr bwMode="auto">
          <a:xfrm>
            <a:off x="4697228" y="1624876"/>
            <a:ext cx="4236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nl-BE" sz="1800" b="1" i="1" dirty="0">
                <a:solidFill>
                  <a:srgbClr val="2A3D5F"/>
                </a:solidFill>
              </a:rPr>
              <a:t>ECOSPEED</a:t>
            </a:r>
            <a:r>
              <a:rPr lang="nl-BE" sz="1800" b="1" i="1" baseline="30000" dirty="0">
                <a:solidFill>
                  <a:srgbClr val="2A3D5F"/>
                </a:solidFill>
              </a:rPr>
              <a:t>®</a:t>
            </a:r>
            <a:r>
              <a:rPr lang="nl-BE" sz="1800" b="1" i="1" dirty="0">
                <a:solidFill>
                  <a:srgbClr val="2A3D5F"/>
                </a:solidFill>
              </a:rPr>
              <a:t> after 24 months</a:t>
            </a:r>
          </a:p>
        </p:txBody>
      </p:sp>
    </p:spTree>
    <p:extLst>
      <p:ext uri="{BB962C8B-B14F-4D97-AF65-F5344CB8AC3E}">
        <p14:creationId xmlns:p14="http://schemas.microsoft.com/office/powerpoint/2010/main" val="3688196105"/>
      </p:ext>
    </p:extLst>
  </p:cSld>
  <p:clrMapOvr>
    <a:masterClrMapping/>
  </p:clrMapOvr>
  <p:transition advTm="3042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Application of Ecospeed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200" y="4191000"/>
            <a:ext cx="8991600" cy="2454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Afbeelding 1" descr="DSC0002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4" y="4505613"/>
            <a:ext cx="2763501" cy="2072626"/>
          </a:xfrm>
          <a:prstGeom prst="rect">
            <a:avLst/>
          </a:prstGeom>
        </p:spPr>
      </p:pic>
      <p:pic>
        <p:nvPicPr>
          <p:cNvPr id="21" name="Afbeelding 4" descr="DSC0018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249" y="4505613"/>
            <a:ext cx="2763501" cy="2072626"/>
          </a:xfrm>
          <a:prstGeom prst="rect">
            <a:avLst/>
          </a:prstGeom>
        </p:spPr>
      </p:pic>
      <p:pic>
        <p:nvPicPr>
          <p:cNvPr id="22" name="Afbeelding 7" descr="DSC0030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05613"/>
            <a:ext cx="2763501" cy="207262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6199" y="1636059"/>
            <a:ext cx="8991600" cy="2454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4" y="1961067"/>
            <a:ext cx="2763501" cy="2072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249" y="1961067"/>
            <a:ext cx="2727200" cy="2045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23" y="1961067"/>
            <a:ext cx="2731866" cy="2048899"/>
          </a:xfrm>
          <a:prstGeom prst="rect">
            <a:avLst/>
          </a:prstGeom>
        </p:spPr>
      </p:pic>
      <p:sp>
        <p:nvSpPr>
          <p:cNvPr id="26" name="Tekstvak 6"/>
          <p:cNvSpPr txBox="1">
            <a:spLocks noChangeArrowheads="1"/>
          </p:cNvSpPr>
          <p:nvPr/>
        </p:nvSpPr>
        <p:spPr bwMode="auto">
          <a:xfrm>
            <a:off x="194657" y="1624876"/>
            <a:ext cx="4236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b="1" i="1" dirty="0">
                <a:solidFill>
                  <a:srgbClr val="2A3D5F"/>
                </a:solidFill>
              </a:rPr>
              <a:t>New build applications</a:t>
            </a:r>
          </a:p>
        </p:txBody>
      </p:sp>
      <p:sp>
        <p:nvSpPr>
          <p:cNvPr id="27" name="Tekstvak 6"/>
          <p:cNvSpPr txBox="1">
            <a:spLocks noChangeArrowheads="1"/>
          </p:cNvSpPr>
          <p:nvPr/>
        </p:nvSpPr>
        <p:spPr bwMode="auto">
          <a:xfrm>
            <a:off x="194657" y="4155141"/>
            <a:ext cx="4236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b="1" i="1" dirty="0">
                <a:solidFill>
                  <a:srgbClr val="2A3D5F"/>
                </a:solidFill>
              </a:rPr>
              <a:t>Application in shipyards </a:t>
            </a:r>
          </a:p>
        </p:txBody>
      </p:sp>
    </p:spTree>
    <p:extLst>
      <p:ext uri="{BB962C8B-B14F-4D97-AF65-F5344CB8AC3E}">
        <p14:creationId xmlns:p14="http://schemas.microsoft.com/office/powerpoint/2010/main" val="1468407552"/>
      </p:ext>
    </p:extLst>
  </p:cSld>
  <p:clrMapOvr>
    <a:masterClrMapping/>
  </p:clrMapOvr>
  <p:transition advTm="3042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Cleaning Ecospeed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5829300" cy="38862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320912"/>
            <a:ext cx="5638800" cy="434709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20603593"/>
      </p:ext>
    </p:extLst>
  </p:cSld>
  <p:clrMapOvr>
    <a:masterClrMapping/>
  </p:clrMapOvr>
  <p:transition advTm="3042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Hull performance and efficiency technology </a:t>
            </a:r>
          </a:p>
        </p:txBody>
      </p:sp>
      <p:pic>
        <p:nvPicPr>
          <p:cNvPr id="5" name="Picture 4" descr="Fuel Efficienc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" y="1752600"/>
            <a:ext cx="7757160" cy="47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85058"/>
      </p:ext>
    </p:extLst>
  </p:cSld>
  <p:clrMapOvr>
    <a:masterClrMapping/>
  </p:clrMapOvr>
  <p:transition advTm="3042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Total cost of ownership calculation 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B37901-17A0-4EA8-B429-B391317AB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8" y="1651000"/>
            <a:ext cx="8489904" cy="49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11945"/>
      </p:ext>
    </p:extLst>
  </p:cSld>
  <p:clrMapOvr>
    <a:masterClrMapping/>
  </p:clrMapOvr>
  <p:transition advTm="3042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Proven performance</a:t>
            </a:r>
          </a:p>
        </p:txBody>
      </p:sp>
      <p:sp>
        <p:nvSpPr>
          <p:cNvPr id="14" name="Tekstvak 7">
            <a:extLst>
              <a:ext uri="{FF2B5EF4-FFF2-40B4-BE49-F238E27FC236}">
                <a16:creationId xmlns:a16="http://schemas.microsoft.com/office/drawing/2014/main" id="{C6C7158F-DAAD-469C-B6F3-EAC2CA896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52600"/>
            <a:ext cx="7467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nl-BE" sz="2000" dirty="0">
                <a:solidFill>
                  <a:srgbClr val="2A3D5F"/>
                </a:solidFill>
              </a:rPr>
              <a:t> Ecospeed meets requirements of NORSOK M-501, system 7</a:t>
            </a:r>
          </a:p>
          <a:p>
            <a:pPr algn="l" eaLnBrk="1" hangingPunct="1">
              <a:buFont typeface="Arial" charset="0"/>
              <a:buChar char="•"/>
            </a:pPr>
            <a:r>
              <a:rPr lang="nl-BE" sz="2000" dirty="0">
                <a:solidFill>
                  <a:srgbClr val="2A3D5F"/>
                </a:solidFill>
              </a:rPr>
              <a:t> Ecospeed has been given class B1, where B1 is the superior grade</a:t>
            </a:r>
          </a:p>
          <a:p>
            <a:pPr algn="l" eaLnBrk="1" hangingPunct="1">
              <a:buFont typeface="Arial" charset="0"/>
              <a:buChar char="•"/>
            </a:pPr>
            <a:r>
              <a:rPr lang="nl-BE" sz="2000" dirty="0">
                <a:solidFill>
                  <a:srgbClr val="2A3D5F"/>
                </a:solidFill>
              </a:rPr>
              <a:t> Ecospeed is recognized as abrasion resistant ice coating</a:t>
            </a:r>
          </a:p>
          <a:p>
            <a:pPr algn="l" eaLnBrk="1" hangingPunct="1">
              <a:buFont typeface="Arial" charset="0"/>
              <a:buChar char="•"/>
            </a:pPr>
            <a:endParaRPr lang="nl-BE" sz="2000" dirty="0">
              <a:solidFill>
                <a:srgbClr val="2A3D5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69EE26-F3F9-40DF-AA85-D2F7D68DF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05231">
            <a:off x="386214" y="3291263"/>
            <a:ext cx="1783490" cy="25449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0CBF1D-84E3-4B22-8A07-52C7C7DFB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3796">
            <a:off x="4543468" y="3949582"/>
            <a:ext cx="1584854" cy="243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5FA165-142F-448A-B5E8-01795EAD6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68423"/>
            <a:ext cx="2853910" cy="31867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8A3E70-1B8E-4947-97B9-E6BADAD36E9B}"/>
              </a:ext>
            </a:extLst>
          </p:cNvPr>
          <p:cNvSpPr/>
          <p:nvPr/>
        </p:nvSpPr>
        <p:spPr>
          <a:xfrm>
            <a:off x="6034893" y="4038600"/>
            <a:ext cx="2970701" cy="2812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BB9F0E-D620-4158-9D95-8B0179F52B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88" y="3714336"/>
            <a:ext cx="1912400" cy="285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63713"/>
      </p:ext>
    </p:extLst>
  </p:cSld>
  <p:clrMapOvr>
    <a:masterClrMapping/>
  </p:clrMapOvr>
  <p:transition advTm="3042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RRS Ernest Shackleton 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pic>
        <p:nvPicPr>
          <p:cNvPr id="15" name="Picture 3" descr="\\192.168.0.4\foto\Subsea Industries\Ernest Shackleton\Previous Dockings - NOT to be used in our magazines\Erenst Shackleton ice trade 2010\Resized\Chris Handy 07.jpg">
            <a:extLst>
              <a:ext uri="{FF2B5EF4-FFF2-40B4-BE49-F238E27FC236}">
                <a16:creationId xmlns:a16="http://schemas.microsoft.com/office/drawing/2014/main" id="{741E9950-634E-4E78-9655-4DBB2C814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8" y="1676400"/>
            <a:ext cx="3525010" cy="235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\\192.168.0.4\foto\Subsea Industries\Ernest Shackleton\Previous Dockings - NOT to be used in our magazines\Erenst Shackleton ice trade 2010\Resized\Chris Handy Old33.jpg">
            <a:extLst>
              <a:ext uri="{FF2B5EF4-FFF2-40B4-BE49-F238E27FC236}">
                <a16:creationId xmlns:a16="http://schemas.microsoft.com/office/drawing/2014/main" id="{BFDCDA38-9486-4C5B-9A12-FDC462C6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88" y="4204957"/>
            <a:ext cx="3552942" cy="236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\\SBSSERVER\Users\ManuelHof\My Documents\My Pictures\10007594.jpg">
            <a:extLst>
              <a:ext uri="{FF2B5EF4-FFF2-40B4-BE49-F238E27FC236}">
                <a16:creationId xmlns:a16="http://schemas.microsoft.com/office/drawing/2014/main" id="{5A33C40A-6E6C-4B5A-AE68-AA7A42592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455" y="2590800"/>
            <a:ext cx="4673669" cy="306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4">
            <a:extLst>
              <a:ext uri="{FF2B5EF4-FFF2-40B4-BE49-F238E27FC236}">
                <a16:creationId xmlns:a16="http://schemas.microsoft.com/office/drawing/2014/main" id="{C4AB72A7-FFCB-44A2-8F25-E179B8A0A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617" y="5806700"/>
            <a:ext cx="3448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2A3D5F"/>
                </a:solidFill>
              </a:rPr>
              <a:t>RRS Ernest Shackleton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2A3D5F"/>
                </a:solidFill>
              </a:rPr>
              <a:t>Ice class: DNV ICE-05  </a:t>
            </a:r>
          </a:p>
        </p:txBody>
      </p:sp>
    </p:spTree>
    <p:extLst>
      <p:ext uri="{BB962C8B-B14F-4D97-AF65-F5344CB8AC3E}">
        <p14:creationId xmlns:p14="http://schemas.microsoft.com/office/powerpoint/2010/main" val="812164370"/>
      </p:ext>
    </p:extLst>
  </p:cSld>
  <p:clrMapOvr>
    <a:masterClrMapping/>
  </p:clrMapOvr>
  <p:transition advTm="3042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RRS Ernest Shackleton 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sp>
        <p:nvSpPr>
          <p:cNvPr id="7" name="Tekstvak 7">
            <a:extLst>
              <a:ext uri="{FF2B5EF4-FFF2-40B4-BE49-F238E27FC236}">
                <a16:creationId xmlns:a16="http://schemas.microsoft.com/office/drawing/2014/main" id="{1142ED22-0B6C-42DE-83F3-ECA503151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76" y="5629764"/>
            <a:ext cx="31174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Docking 2008 with ice coating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1C6BF7-31F5-464E-BB15-B8939E153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7" y="1676400"/>
            <a:ext cx="2965023" cy="3953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7B074E-7FE5-4FB8-86BB-A63E438CB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676400"/>
            <a:ext cx="3329149" cy="3953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738DB-3F58-48BE-9DE7-DF80D38E8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349" y="1675335"/>
            <a:ext cx="1993466" cy="3954429"/>
          </a:xfrm>
          <a:prstGeom prst="rect">
            <a:avLst/>
          </a:prstGeom>
        </p:spPr>
      </p:pic>
      <p:sp>
        <p:nvSpPr>
          <p:cNvPr id="12" name="Tekstvak 7">
            <a:extLst>
              <a:ext uri="{FF2B5EF4-FFF2-40B4-BE49-F238E27FC236}">
                <a16:creationId xmlns:a16="http://schemas.microsoft.com/office/drawing/2014/main" id="{9F9DE513-259A-48D9-A2F1-61BB1AFE3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8662" y="5629764"/>
            <a:ext cx="31174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Docking 2009 with ice coating </a:t>
            </a:r>
          </a:p>
        </p:txBody>
      </p:sp>
      <p:sp>
        <p:nvSpPr>
          <p:cNvPr id="13" name="Tekstvak 7">
            <a:extLst>
              <a:ext uri="{FF2B5EF4-FFF2-40B4-BE49-F238E27FC236}">
                <a16:creationId xmlns:a16="http://schemas.microsoft.com/office/drawing/2014/main" id="{1FF7D6C5-0267-4518-A22C-6A2CB7ACC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160" y="5629764"/>
            <a:ext cx="2165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Ecospeed application in 2009</a:t>
            </a:r>
          </a:p>
        </p:txBody>
      </p:sp>
    </p:spTree>
    <p:extLst>
      <p:ext uri="{BB962C8B-B14F-4D97-AF65-F5344CB8AC3E}">
        <p14:creationId xmlns:p14="http://schemas.microsoft.com/office/powerpoint/2010/main" val="998708223"/>
      </p:ext>
    </p:extLst>
  </p:cSld>
  <p:clrMapOvr>
    <a:masterClrMapping/>
  </p:clrMapOvr>
  <p:transition advTm="3042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RRS Ernest Shackleton 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sp>
        <p:nvSpPr>
          <p:cNvPr id="7" name="Tekstvak 7">
            <a:extLst>
              <a:ext uri="{FF2B5EF4-FFF2-40B4-BE49-F238E27FC236}">
                <a16:creationId xmlns:a16="http://schemas.microsoft.com/office/drawing/2014/main" id="{1142ED22-0B6C-42DE-83F3-ECA503151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935" y="5910718"/>
            <a:ext cx="2914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Docking 2011 with Ecospeed </a:t>
            </a:r>
          </a:p>
        </p:txBody>
      </p:sp>
      <p:pic>
        <p:nvPicPr>
          <p:cNvPr id="11" name="Picture 5" descr="\\SBSSERVER\Users\ManuelHof\My Documents\My Pictures\DSC06002.JPG">
            <a:extLst>
              <a:ext uri="{FF2B5EF4-FFF2-40B4-BE49-F238E27FC236}">
                <a16:creationId xmlns:a16="http://schemas.microsoft.com/office/drawing/2014/main" id="{17827820-1F50-4FF7-AEA5-8BAF74339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86" y="1696828"/>
            <a:ext cx="2944046" cy="392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\\SBSSERVER\Users\ManuelHof\My Documents\My Pictures\DSC05839.JPG">
            <a:extLst>
              <a:ext uri="{FF2B5EF4-FFF2-40B4-BE49-F238E27FC236}">
                <a16:creationId xmlns:a16="http://schemas.microsoft.com/office/drawing/2014/main" id="{C7437B98-1106-4D92-A151-B256B83F3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98" y="4365104"/>
            <a:ext cx="2926946" cy="219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2BEA83-AE02-411D-8C31-AA2D87181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998" y="1696828"/>
            <a:ext cx="2630354" cy="3925393"/>
          </a:xfrm>
          <a:prstGeom prst="rect">
            <a:avLst/>
          </a:prstGeom>
        </p:spPr>
      </p:pic>
      <p:sp>
        <p:nvSpPr>
          <p:cNvPr id="15" name="Tekstvak 7">
            <a:extLst>
              <a:ext uri="{FF2B5EF4-FFF2-40B4-BE49-F238E27FC236}">
                <a16:creationId xmlns:a16="http://schemas.microsoft.com/office/drawing/2014/main" id="{AF46FEF0-6C83-41C3-9EA6-973A7AB3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718" y="2971937"/>
            <a:ext cx="29146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Stephen Lee: “Are you sure you’ve taken this ship in the ice?”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AC7C25-7812-4528-93BF-6259844B5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528" y="1751420"/>
            <a:ext cx="1422731" cy="120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68660"/>
      </p:ext>
    </p:extLst>
  </p:cSld>
  <p:clrMapOvr>
    <a:masterClrMapping/>
  </p:clrMapOvr>
  <p:transition advTm="3042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RRS Ernest Shackleton 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sp>
        <p:nvSpPr>
          <p:cNvPr id="7" name="Tekstvak 7">
            <a:extLst>
              <a:ext uri="{FF2B5EF4-FFF2-40B4-BE49-F238E27FC236}">
                <a16:creationId xmlns:a16="http://schemas.microsoft.com/office/drawing/2014/main" id="{1142ED22-0B6C-42DE-83F3-ECA503151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269" y="6330981"/>
            <a:ext cx="2914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Docking 2011 with Ecospeed </a:t>
            </a:r>
          </a:p>
        </p:txBody>
      </p:sp>
      <p:pic>
        <p:nvPicPr>
          <p:cNvPr id="9" name="Picture 8" descr="Chapter 12 Photo 31.jpg">
            <a:extLst>
              <a:ext uri="{FF2B5EF4-FFF2-40B4-BE49-F238E27FC236}">
                <a16:creationId xmlns:a16="http://schemas.microsoft.com/office/drawing/2014/main" id="{88FB2902-8E0A-40E6-BEDD-6A66BEDC6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2" y="1630330"/>
            <a:ext cx="3021417" cy="2266063"/>
          </a:xfrm>
          <a:prstGeom prst="rect">
            <a:avLst/>
          </a:prstGeom>
        </p:spPr>
      </p:pic>
      <p:pic>
        <p:nvPicPr>
          <p:cNvPr id="10" name="Picture 9" descr="Chapter 12 Photo 32.jpg">
            <a:extLst>
              <a:ext uri="{FF2B5EF4-FFF2-40B4-BE49-F238E27FC236}">
                <a16:creationId xmlns:a16="http://schemas.microsoft.com/office/drawing/2014/main" id="{5B9135E5-7208-48A2-9368-C1C145E8F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6" y="4029788"/>
            <a:ext cx="3021417" cy="2304825"/>
          </a:xfrm>
          <a:prstGeom prst="rect">
            <a:avLst/>
          </a:prstGeom>
        </p:spPr>
      </p:pic>
      <p:pic>
        <p:nvPicPr>
          <p:cNvPr id="13" name="Picture 12" descr="Chapter 12 Photo 33.jpg">
            <a:extLst>
              <a:ext uri="{FF2B5EF4-FFF2-40B4-BE49-F238E27FC236}">
                <a16:creationId xmlns:a16="http://schemas.microsoft.com/office/drawing/2014/main" id="{8B368393-B3F5-4791-812C-13B701112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30330"/>
            <a:ext cx="3065439" cy="2253828"/>
          </a:xfrm>
          <a:prstGeom prst="rect">
            <a:avLst/>
          </a:prstGeom>
        </p:spPr>
      </p:pic>
      <p:pic>
        <p:nvPicPr>
          <p:cNvPr id="16" name="Picture 15" descr="Chapter 12 Photo 34.jpg">
            <a:extLst>
              <a:ext uri="{FF2B5EF4-FFF2-40B4-BE49-F238E27FC236}">
                <a16:creationId xmlns:a16="http://schemas.microsoft.com/office/drawing/2014/main" id="{FEFAE0B1-176A-4B93-9416-7FC339D46C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034640"/>
            <a:ext cx="3065439" cy="2299081"/>
          </a:xfrm>
          <a:prstGeom prst="rect">
            <a:avLst/>
          </a:prstGeom>
        </p:spPr>
      </p:pic>
      <p:sp>
        <p:nvSpPr>
          <p:cNvPr id="18" name="Text Box 4">
            <a:extLst>
              <a:ext uri="{FF2B5EF4-FFF2-40B4-BE49-F238E27FC236}">
                <a16:creationId xmlns:a16="http://schemas.microsoft.com/office/drawing/2014/main" id="{46EBE8A5-D6EC-4D81-84E7-81D3D8C53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973063"/>
            <a:ext cx="21719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2A3D5F"/>
                </a:solidFill>
              </a:rPr>
              <a:t>Condition of conventional ice coating after 1 year 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7B1EA780-FF03-4A53-97F1-51303F274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390787"/>
            <a:ext cx="21853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2A3D5F"/>
                </a:solidFill>
              </a:rPr>
              <a:t>Ecospeed after operating 2 winters in severe ice conditions  </a:t>
            </a:r>
          </a:p>
        </p:txBody>
      </p:sp>
    </p:spTree>
    <p:extLst>
      <p:ext uri="{BB962C8B-B14F-4D97-AF65-F5344CB8AC3E}">
        <p14:creationId xmlns:p14="http://schemas.microsoft.com/office/powerpoint/2010/main" val="2494099386"/>
      </p:ext>
    </p:extLst>
  </p:cSld>
  <p:clrMapOvr>
    <a:masterClrMapping/>
  </p:clrMapOvr>
  <p:transition advTm="3042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0F17A64-774D-4D22-BA05-2969E2463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949"/>
            <a:ext cx="9144000" cy="4431426"/>
          </a:xfrm>
          <a:prstGeom prst="rect">
            <a:avLst/>
          </a:prstGeom>
        </p:spPr>
      </p:pic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6BBFC7F-C751-4B55-A94F-9A3123897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Subsea Industries products 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6C45CA-31FA-462F-84B1-3FD699BE48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26393"/>
            <a:ext cx="3748376" cy="2211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213EE0-9FE7-4D6E-9502-64A1C47F1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88" y="3926393"/>
            <a:ext cx="3810000" cy="2211253"/>
          </a:xfrm>
          <a:prstGeom prst="rect">
            <a:avLst/>
          </a:prstGeom>
        </p:spPr>
      </p:pic>
      <p:pic>
        <p:nvPicPr>
          <p:cNvPr id="10" name="Afbeelding 3" descr="SUBSEA INDUSTRIES logo 2 copy.jpg">
            <a:extLst>
              <a:ext uri="{FF2B5EF4-FFF2-40B4-BE49-F238E27FC236}">
                <a16:creationId xmlns:a16="http://schemas.microsoft.com/office/drawing/2014/main" id="{B6BFF566-AEF6-40A8-8E95-A472EC0F3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37" y="1752789"/>
            <a:ext cx="1236726" cy="464810"/>
          </a:xfrm>
          <a:prstGeom prst="rect">
            <a:avLst/>
          </a:prstGeom>
        </p:spPr>
      </p:pic>
      <p:sp>
        <p:nvSpPr>
          <p:cNvPr id="11" name="Tekstvak 7">
            <a:extLst>
              <a:ext uri="{FF2B5EF4-FFF2-40B4-BE49-F238E27FC236}">
                <a16:creationId xmlns:a16="http://schemas.microsoft.com/office/drawing/2014/main" id="{D5615119-E1E6-4417-AD01-C41E385B8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657" y="2910386"/>
            <a:ext cx="198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2000" dirty="0">
                <a:solidFill>
                  <a:srgbClr val="2A3D5F"/>
                </a:solidFill>
              </a:rPr>
              <a:t>Coating systems </a:t>
            </a:r>
          </a:p>
        </p:txBody>
      </p:sp>
      <p:sp>
        <p:nvSpPr>
          <p:cNvPr id="12" name="Tekstvak 7">
            <a:extLst>
              <a:ext uri="{FF2B5EF4-FFF2-40B4-BE49-F238E27FC236}">
                <a16:creationId xmlns:a16="http://schemas.microsoft.com/office/drawing/2014/main" id="{9593E78C-D585-451D-8E2C-B5090BF47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1188" y="2883451"/>
            <a:ext cx="365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2000" dirty="0">
                <a:solidFill>
                  <a:srgbClr val="2A3D5F"/>
                </a:solidFill>
              </a:rPr>
              <a:t>Underwater cleaning equipment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C426E8-11CB-4A57-93C6-F0F9E8C09AC8}"/>
              </a:ext>
            </a:extLst>
          </p:cNvPr>
          <p:cNvCxnSpPr/>
          <p:nvPr/>
        </p:nvCxnSpPr>
        <p:spPr>
          <a:xfrm flipH="1">
            <a:off x="2362200" y="2286000"/>
            <a:ext cx="2133600" cy="608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C49061-9B74-4EA9-A6D0-975442D9C45B}"/>
              </a:ext>
            </a:extLst>
          </p:cNvPr>
          <p:cNvCxnSpPr>
            <a:cxnSpLocks/>
          </p:cNvCxnSpPr>
          <p:nvPr/>
        </p:nvCxnSpPr>
        <p:spPr>
          <a:xfrm>
            <a:off x="4648200" y="2282856"/>
            <a:ext cx="2209800" cy="611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3721748-8708-4438-9857-F58591CDF65D}"/>
              </a:ext>
            </a:extLst>
          </p:cNvPr>
          <p:cNvCxnSpPr>
            <a:cxnSpLocks/>
          </p:cNvCxnSpPr>
          <p:nvPr/>
        </p:nvCxnSpPr>
        <p:spPr>
          <a:xfrm>
            <a:off x="2252257" y="3294529"/>
            <a:ext cx="0" cy="514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855C1A-AD23-4CD3-B967-990D858BE4B6}"/>
              </a:ext>
            </a:extLst>
          </p:cNvPr>
          <p:cNvCxnSpPr>
            <a:cxnSpLocks/>
          </p:cNvCxnSpPr>
          <p:nvPr/>
        </p:nvCxnSpPr>
        <p:spPr>
          <a:xfrm>
            <a:off x="6913788" y="3310496"/>
            <a:ext cx="0" cy="514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463268"/>
      </p:ext>
    </p:extLst>
  </p:cSld>
  <p:clrMapOvr>
    <a:masterClrMapping/>
  </p:clrMapOvr>
  <p:transition advTm="3042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RRS Ernest Shackleton 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sp>
        <p:nvSpPr>
          <p:cNvPr id="7" name="Tekstvak 7">
            <a:extLst>
              <a:ext uri="{FF2B5EF4-FFF2-40B4-BE49-F238E27FC236}">
                <a16:creationId xmlns:a16="http://schemas.microsoft.com/office/drawing/2014/main" id="{1142ED22-0B6C-42DE-83F3-ECA503151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6351476"/>
            <a:ext cx="4057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Application of ice belt and rudder in 2011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6DD445-D62B-4053-AB48-355CF354A1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45" y="1639063"/>
            <a:ext cx="3095824" cy="2321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6DDA7B-2A9C-4B41-A3EA-5DE03900B7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40532"/>
            <a:ext cx="3093865" cy="2320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C79314-3E35-4AE4-8721-84E55DC6D4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30" y="3990901"/>
            <a:ext cx="3145654" cy="2359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FB1C7B-A848-4937-98AD-CF7E8A2B4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990239"/>
            <a:ext cx="3096796" cy="232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02157"/>
      </p:ext>
    </p:extLst>
  </p:cSld>
  <p:clrMapOvr>
    <a:masterClrMapping/>
  </p:clrMapOvr>
  <p:transition advTm="3042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RRS Ernest Shackleton 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sp>
        <p:nvSpPr>
          <p:cNvPr id="10" name="Tekstvak 7">
            <a:extLst>
              <a:ext uri="{FF2B5EF4-FFF2-40B4-BE49-F238E27FC236}">
                <a16:creationId xmlns:a16="http://schemas.microsoft.com/office/drawing/2014/main" id="{B475C84F-5AA8-46A9-85FF-D7C91235C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0" y="5562600"/>
            <a:ext cx="2914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Docking 2013 with Ecospeed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54A51-BA52-4063-8CCC-134EE8662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594338"/>
            <a:ext cx="2682354" cy="403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577145-43FF-4D7C-91CC-81687CC2D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3" y="2036507"/>
            <a:ext cx="5030912" cy="334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37561"/>
      </p:ext>
    </p:extLst>
  </p:cSld>
  <p:clrMapOvr>
    <a:masterClrMapping/>
  </p:clrMapOvr>
  <p:transition advTm="3042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RRS Ernest Shackleton 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76950" y="1794940"/>
            <a:ext cx="2819400" cy="48574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tangle 9"/>
          <p:cNvSpPr/>
          <p:nvPr/>
        </p:nvSpPr>
        <p:spPr>
          <a:xfrm>
            <a:off x="3089364" y="1805041"/>
            <a:ext cx="2819400" cy="4842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tangle 10"/>
          <p:cNvSpPr/>
          <p:nvPr/>
        </p:nvSpPr>
        <p:spPr>
          <a:xfrm>
            <a:off x="167054" y="1805041"/>
            <a:ext cx="2819400" cy="48574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Picture 2" descr="\\SBSSERVER\Users\ManuelHof\My Documents\My Pictures\DSC00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2" y="2860596"/>
            <a:ext cx="2731353" cy="364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\\SBSSERVER\Users\ManuelHof\My Documents\My Pictures\DSC06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576" y="2879969"/>
            <a:ext cx="2716824" cy="362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514601"/>
            <a:ext cx="2648614" cy="3987800"/>
          </a:xfrm>
          <a:prstGeom prst="rect">
            <a:avLst/>
          </a:prstGeom>
        </p:spPr>
      </p:pic>
      <p:sp>
        <p:nvSpPr>
          <p:cNvPr id="21" name="Tekstvak 6"/>
          <p:cNvSpPr txBox="1">
            <a:spLocks noChangeArrowheads="1"/>
          </p:cNvSpPr>
          <p:nvPr/>
        </p:nvSpPr>
        <p:spPr bwMode="auto">
          <a:xfrm>
            <a:off x="228266" y="1794941"/>
            <a:ext cx="281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nl-BE" sz="1800" b="1" i="1" dirty="0">
                <a:solidFill>
                  <a:srgbClr val="2A3D5F"/>
                </a:solidFill>
              </a:rPr>
              <a:t>“Ice coating” after 1 year</a:t>
            </a:r>
          </a:p>
        </p:txBody>
      </p:sp>
      <p:sp>
        <p:nvSpPr>
          <p:cNvPr id="22" name="Tekstvak 6"/>
          <p:cNvSpPr txBox="1">
            <a:spLocks noChangeArrowheads="1"/>
          </p:cNvSpPr>
          <p:nvPr/>
        </p:nvSpPr>
        <p:spPr bwMode="auto">
          <a:xfrm>
            <a:off x="3150576" y="1796338"/>
            <a:ext cx="281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nl-BE" sz="1800" b="1" i="1" dirty="0">
                <a:solidFill>
                  <a:srgbClr val="2A3D5F"/>
                </a:solidFill>
              </a:rPr>
              <a:t>ECOSPEED</a:t>
            </a:r>
            <a:r>
              <a:rPr lang="nl-BE" sz="1800" b="1" i="1" baseline="30000" dirty="0">
                <a:solidFill>
                  <a:srgbClr val="2A3D5F"/>
                </a:solidFill>
              </a:rPr>
              <a:t>®</a:t>
            </a:r>
            <a:r>
              <a:rPr lang="nl-BE" sz="1800" b="1" i="1" dirty="0">
                <a:solidFill>
                  <a:srgbClr val="2A3D5F"/>
                </a:solidFill>
              </a:rPr>
              <a:t> after 2 years</a:t>
            </a:r>
          </a:p>
        </p:txBody>
      </p:sp>
      <p:sp>
        <p:nvSpPr>
          <p:cNvPr id="23" name="Tekstvak 6"/>
          <p:cNvSpPr txBox="1">
            <a:spLocks noChangeArrowheads="1"/>
          </p:cNvSpPr>
          <p:nvPr/>
        </p:nvSpPr>
        <p:spPr bwMode="auto">
          <a:xfrm>
            <a:off x="6061501" y="1794941"/>
            <a:ext cx="281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nl-BE" sz="1800" b="1" i="1" dirty="0">
                <a:solidFill>
                  <a:srgbClr val="2A3D5F"/>
                </a:solidFill>
              </a:rPr>
              <a:t>ECOSPEED</a:t>
            </a:r>
            <a:r>
              <a:rPr lang="nl-BE" sz="1800" b="1" i="1" baseline="30000" dirty="0">
                <a:solidFill>
                  <a:srgbClr val="2A3D5F"/>
                </a:solidFill>
              </a:rPr>
              <a:t>®</a:t>
            </a:r>
            <a:r>
              <a:rPr lang="nl-BE" sz="1800" b="1" i="1" dirty="0">
                <a:solidFill>
                  <a:srgbClr val="2A3D5F"/>
                </a:solidFill>
              </a:rPr>
              <a:t> after 4 years</a:t>
            </a:r>
          </a:p>
        </p:txBody>
      </p:sp>
    </p:spTree>
    <p:extLst>
      <p:ext uri="{BB962C8B-B14F-4D97-AF65-F5344CB8AC3E}">
        <p14:creationId xmlns:p14="http://schemas.microsoft.com/office/powerpoint/2010/main" val="2461325985"/>
      </p:ext>
    </p:extLst>
  </p:cSld>
  <p:clrMapOvr>
    <a:masterClrMapping/>
  </p:clrMapOvr>
  <p:transition advTm="3042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RRS Ernest Shackleton 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1764735"/>
            <a:ext cx="7162800" cy="48614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ekstvak 6"/>
          <p:cNvSpPr txBox="1">
            <a:spLocks noChangeArrowheads="1"/>
          </p:cNvSpPr>
          <p:nvPr/>
        </p:nvSpPr>
        <p:spPr bwMode="auto">
          <a:xfrm>
            <a:off x="2247900" y="1816145"/>
            <a:ext cx="281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nl-BE" sz="1800" b="1" i="1" dirty="0">
                <a:solidFill>
                  <a:srgbClr val="2A3D5F"/>
                </a:solidFill>
              </a:rPr>
              <a:t>ECOSPEED</a:t>
            </a:r>
            <a:r>
              <a:rPr lang="nl-BE" sz="1800" b="1" i="1" baseline="30000" dirty="0">
                <a:solidFill>
                  <a:srgbClr val="2A3D5F"/>
                </a:solidFill>
              </a:rPr>
              <a:t>®</a:t>
            </a:r>
            <a:r>
              <a:rPr lang="nl-BE" sz="1800" b="1" i="1" dirty="0">
                <a:solidFill>
                  <a:srgbClr val="2A3D5F"/>
                </a:solidFill>
              </a:rPr>
              <a:t> after 7 years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7E28E7-E46F-40CD-8AC3-137ACE6B6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" y="2271346"/>
            <a:ext cx="3220056" cy="4293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D22719-4C7F-4E78-A7C8-CE0032CD4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71346"/>
            <a:ext cx="3220056" cy="429340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50373D1-9341-4B1E-80BC-A9673DD6F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8097" y="4648200"/>
            <a:ext cx="183862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Andrew Webb: “The hull on </a:t>
            </a:r>
            <a:r>
              <a:rPr lang="nl-BE" sz="1800" i="1" dirty="0">
                <a:solidFill>
                  <a:srgbClr val="2A3D5F"/>
                </a:solidFill>
              </a:rPr>
              <a:t>Shackleton </a:t>
            </a:r>
            <a:r>
              <a:rPr lang="nl-BE" sz="1800" dirty="0">
                <a:solidFill>
                  <a:srgbClr val="2A3D5F"/>
                </a:solidFill>
              </a:rPr>
              <a:t>is better than I’ve ever seen.”</a:t>
            </a:r>
          </a:p>
        </p:txBody>
      </p:sp>
    </p:spTree>
    <p:extLst>
      <p:ext uri="{BB962C8B-B14F-4D97-AF65-F5344CB8AC3E}">
        <p14:creationId xmlns:p14="http://schemas.microsoft.com/office/powerpoint/2010/main" val="3390124079"/>
      </p:ext>
    </p:extLst>
  </p:cSld>
  <p:clrMapOvr>
    <a:masterClrMapping/>
  </p:clrMapOvr>
  <p:transition advTm="3042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 RRS Sir David Attenborough 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sp>
        <p:nvSpPr>
          <p:cNvPr id="10" name="Tekstvak 7">
            <a:extLst>
              <a:ext uri="{FF2B5EF4-FFF2-40B4-BE49-F238E27FC236}">
                <a16:creationId xmlns:a16="http://schemas.microsoft.com/office/drawing/2014/main" id="{B475C84F-5AA8-46A9-85FF-D7C91235C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248400"/>
            <a:ext cx="4438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 New build at Cammell Laird in Birkenhead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F8C8EC-68E8-44A9-BBAB-033FE3AAF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305" y="1652921"/>
            <a:ext cx="3701623" cy="2776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37CF83-97CB-4466-9A82-B20297ABA0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520823"/>
            <a:ext cx="2820528" cy="21153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B2AD74-9E48-4C68-B6B8-1B7D08AB25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" y="2793246"/>
            <a:ext cx="5182731" cy="3455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AB896B-7466-4DD8-ABF5-8E4C923C2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857" y="1652921"/>
            <a:ext cx="2431943" cy="16236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979778-74C8-4E8A-B9C6-B7C5EC91C4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" y="1655865"/>
            <a:ext cx="2881308" cy="162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21612"/>
      </p:ext>
    </p:extLst>
  </p:cSld>
  <p:clrMapOvr>
    <a:masterClrMapping/>
  </p:clrMapOvr>
  <p:transition advTm="3042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Repairing Ecospeed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DF0104-6AFF-4A99-B2BC-2F69AEFE804C}"/>
              </a:ext>
            </a:extLst>
          </p:cNvPr>
          <p:cNvSpPr/>
          <p:nvPr/>
        </p:nvSpPr>
        <p:spPr>
          <a:xfrm>
            <a:off x="381000" y="1676400"/>
            <a:ext cx="2502044" cy="4930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7AAEAAC-8813-4B61-89B4-5C099B52E6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8" y="2250366"/>
            <a:ext cx="2320438" cy="15469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270676-0D0E-4748-A7C6-C300AD5D0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67" y="3857941"/>
            <a:ext cx="2320619" cy="17404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D42649-A0B1-47CB-85EF-BFC458318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81" y="5656759"/>
            <a:ext cx="2257390" cy="9074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878EE6-7996-4A11-89BD-50F7915A83A9}"/>
              </a:ext>
            </a:extLst>
          </p:cNvPr>
          <p:cNvSpPr/>
          <p:nvPr/>
        </p:nvSpPr>
        <p:spPr>
          <a:xfrm>
            <a:off x="2930167" y="1676400"/>
            <a:ext cx="2769998" cy="4922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3EE290-21F4-4EE1-9FF6-27D9E53048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627" y="2296423"/>
            <a:ext cx="2629848" cy="17540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F770277-A68B-4CE7-BCD2-1C425246A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617" y="4100178"/>
            <a:ext cx="2634244" cy="24464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F887EE8-29D6-4946-84DE-25D8AF9F6594}"/>
              </a:ext>
            </a:extLst>
          </p:cNvPr>
          <p:cNvSpPr/>
          <p:nvPr/>
        </p:nvSpPr>
        <p:spPr>
          <a:xfrm>
            <a:off x="5755632" y="1676400"/>
            <a:ext cx="3083567" cy="49336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8439C33-E5A9-45DB-8C59-ABF47B2B90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38" y="2250366"/>
            <a:ext cx="2977744" cy="19861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B00BDE-9155-44CD-9B13-5059229552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23" y="4334607"/>
            <a:ext cx="2968952" cy="2226714"/>
          </a:xfrm>
          <a:prstGeom prst="rect">
            <a:avLst/>
          </a:prstGeom>
        </p:spPr>
      </p:pic>
      <p:sp>
        <p:nvSpPr>
          <p:cNvPr id="31" name="Tekstvak 6">
            <a:extLst>
              <a:ext uri="{FF2B5EF4-FFF2-40B4-BE49-F238E27FC236}">
                <a16:creationId xmlns:a16="http://schemas.microsoft.com/office/drawing/2014/main" id="{8F4D7F80-8837-447F-AE61-4E47787AB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66" y="1794941"/>
            <a:ext cx="281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nl-BE" sz="1800" b="1" i="1" dirty="0">
                <a:solidFill>
                  <a:srgbClr val="2A3D5F"/>
                </a:solidFill>
              </a:rPr>
              <a:t>Mechanical damages</a:t>
            </a:r>
          </a:p>
        </p:txBody>
      </p:sp>
      <p:sp>
        <p:nvSpPr>
          <p:cNvPr id="32" name="Tekstvak 6">
            <a:extLst>
              <a:ext uri="{FF2B5EF4-FFF2-40B4-BE49-F238E27FC236}">
                <a16:creationId xmlns:a16="http://schemas.microsoft.com/office/drawing/2014/main" id="{0E6CA825-8FF7-4CE9-9322-29B6FE6DB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851" y="1794941"/>
            <a:ext cx="281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nl-BE" sz="1800" b="1" i="1" dirty="0">
                <a:solidFill>
                  <a:srgbClr val="2A3D5F"/>
                </a:solidFill>
              </a:rPr>
              <a:t>Surface preparation</a:t>
            </a:r>
          </a:p>
        </p:txBody>
      </p:sp>
      <p:sp>
        <p:nvSpPr>
          <p:cNvPr id="33" name="Tekstvak 6">
            <a:extLst>
              <a:ext uri="{FF2B5EF4-FFF2-40B4-BE49-F238E27FC236}">
                <a16:creationId xmlns:a16="http://schemas.microsoft.com/office/drawing/2014/main" id="{BF0DA49C-EF2F-4D70-8463-A7D35A691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1699" y="1788847"/>
            <a:ext cx="281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nl-BE" sz="1800" b="1" i="1" dirty="0">
                <a:solidFill>
                  <a:srgbClr val="2A3D5F"/>
                </a:solidFill>
              </a:rPr>
              <a:t>Restoring the coating</a:t>
            </a:r>
          </a:p>
        </p:txBody>
      </p:sp>
    </p:spTree>
    <p:extLst>
      <p:ext uri="{BB962C8B-B14F-4D97-AF65-F5344CB8AC3E}">
        <p14:creationId xmlns:p14="http://schemas.microsoft.com/office/powerpoint/2010/main" val="2377437801"/>
      </p:ext>
    </p:extLst>
  </p:cSld>
  <p:clrMapOvr>
    <a:masterClrMapping/>
  </p:clrMapOvr>
  <p:transition advTm="3042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Typical parts where cavitation damage will occur</a:t>
            </a:r>
          </a:p>
        </p:txBody>
      </p:sp>
      <p:sp>
        <p:nvSpPr>
          <p:cNvPr id="13" name="Tekstvak 7">
            <a:extLst>
              <a:ext uri="{FF2B5EF4-FFF2-40B4-BE49-F238E27FC236}">
                <a16:creationId xmlns:a16="http://schemas.microsoft.com/office/drawing/2014/main" id="{D1B4E4B0-0659-4F7A-BBBB-7C671FAEC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52600"/>
            <a:ext cx="3429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nl-BE" sz="2000" dirty="0">
                <a:solidFill>
                  <a:srgbClr val="2A3D5F"/>
                </a:solidFill>
              </a:rPr>
              <a:t> Rudders</a:t>
            </a:r>
          </a:p>
          <a:p>
            <a:pPr algn="l" eaLnBrk="1" hangingPunct="1">
              <a:buFont typeface="Arial" charset="0"/>
              <a:buChar char="•"/>
            </a:pPr>
            <a:r>
              <a:rPr lang="nl-BE" sz="2000" dirty="0">
                <a:solidFill>
                  <a:srgbClr val="2A3D5F"/>
                </a:solidFill>
              </a:rPr>
              <a:t> Nozzles</a:t>
            </a:r>
          </a:p>
          <a:p>
            <a:pPr algn="l" eaLnBrk="1" hangingPunct="1">
              <a:buFont typeface="Arial" charset="0"/>
              <a:buChar char="•"/>
            </a:pPr>
            <a:r>
              <a:rPr lang="nl-BE" sz="2000" dirty="0">
                <a:solidFill>
                  <a:srgbClr val="2A3D5F"/>
                </a:solidFill>
              </a:rPr>
              <a:t> Thrusters</a:t>
            </a:r>
          </a:p>
          <a:p>
            <a:pPr algn="l" eaLnBrk="1" hangingPunct="1">
              <a:buFont typeface="Arial" charset="0"/>
              <a:buChar char="•"/>
            </a:pPr>
            <a:r>
              <a:rPr lang="nl-BE" sz="2000" dirty="0">
                <a:solidFill>
                  <a:srgbClr val="2A3D5F"/>
                </a:solidFill>
              </a:rPr>
              <a:t> Thruster tunnels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F4CE0B-11FC-43C5-88A1-88012C62EC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48" y="3581400"/>
            <a:ext cx="3973237" cy="2979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D6E47B-2855-4653-928F-A429E190F0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" y="3581400"/>
            <a:ext cx="4469892" cy="29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41608"/>
      </p:ext>
    </p:extLst>
  </p:cSld>
  <p:clrMapOvr>
    <a:masterClrMapping/>
  </p:clrMapOvr>
  <p:transition advTm="3042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Cavitation damage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3529480F-FCFC-4AE9-8EB8-64F44551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2194" y="2530049"/>
            <a:ext cx="2933143" cy="385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C3859040-5056-4859-9766-5665995A9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4292" y="2510587"/>
            <a:ext cx="2928590" cy="387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115546-0AAF-4130-A70E-8C20731AEC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5" y="2510587"/>
            <a:ext cx="2907265" cy="38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53331"/>
      </p:ext>
    </p:extLst>
  </p:cSld>
  <p:clrMapOvr>
    <a:masterClrMapping/>
  </p:clrMapOvr>
  <p:transition advTm="3042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How to repair conventionally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04F290C-FA75-45D6-9931-86DD87E23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286000"/>
            <a:ext cx="331236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7">
            <a:extLst>
              <a:ext uri="{FF2B5EF4-FFF2-40B4-BE49-F238E27FC236}">
                <a16:creationId xmlns:a16="http://schemas.microsoft.com/office/drawing/2014/main" id="{8302AE16-0FC9-4C33-8716-A0B25B57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52600"/>
            <a:ext cx="5105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nl-BE" sz="2000" dirty="0">
                <a:solidFill>
                  <a:srgbClr val="2A3D5F"/>
                </a:solidFill>
              </a:rPr>
              <a:t> Fillers</a:t>
            </a:r>
          </a:p>
          <a:p>
            <a:pPr algn="l" eaLnBrk="1" hangingPunct="1">
              <a:buFont typeface="Arial" charset="0"/>
              <a:buChar char="•"/>
            </a:pPr>
            <a:r>
              <a:rPr lang="nl-BE" sz="2000" dirty="0">
                <a:solidFill>
                  <a:srgbClr val="2A3D5F"/>
                </a:solidFill>
              </a:rPr>
              <a:t> Welding </a:t>
            </a:r>
          </a:p>
          <a:p>
            <a:pPr algn="l" eaLnBrk="1" hangingPunct="1">
              <a:buFont typeface="Arial" charset="0"/>
              <a:buChar char="•"/>
            </a:pPr>
            <a:r>
              <a:rPr lang="nl-BE" sz="2000" dirty="0">
                <a:solidFill>
                  <a:srgbClr val="2A3D5F"/>
                </a:solidFill>
              </a:rPr>
              <a:t> Re-design</a:t>
            </a:r>
          </a:p>
          <a:p>
            <a:pPr algn="l" eaLnBrk="1" hangingPunct="1">
              <a:buFont typeface="Arial" charset="0"/>
              <a:buChar char="•"/>
            </a:pPr>
            <a:r>
              <a:rPr lang="nl-BE" sz="2000" dirty="0">
                <a:solidFill>
                  <a:srgbClr val="2A3D5F"/>
                </a:solidFill>
              </a:rPr>
              <a:t> Exchange rudder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E6680A-53EC-434E-AAAC-A836870225B8}"/>
              </a:ext>
            </a:extLst>
          </p:cNvPr>
          <p:cNvCxnSpPr>
            <a:cxnSpLocks/>
          </p:cNvCxnSpPr>
          <p:nvPr/>
        </p:nvCxnSpPr>
        <p:spPr>
          <a:xfrm>
            <a:off x="1879848" y="2286000"/>
            <a:ext cx="4825752" cy="1066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569026"/>
      </p:ext>
    </p:extLst>
  </p:cSld>
  <p:clrMapOvr>
    <a:masterClrMapping/>
  </p:clrMapOvr>
  <p:transition advTm="3042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How to repair on a permanent basis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29B2B6A-0A23-40CC-9946-106DE277F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52600"/>
            <a:ext cx="5105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nl-BE" sz="2000" dirty="0">
                <a:solidFill>
                  <a:srgbClr val="2A3D5F"/>
                </a:solidFill>
              </a:rPr>
              <a:t> Ecofix repairs</a:t>
            </a:r>
          </a:p>
          <a:p>
            <a:pPr algn="l" eaLnBrk="1" hangingPunct="1">
              <a:buFont typeface="Arial" charset="0"/>
              <a:buChar char="•"/>
            </a:pPr>
            <a:r>
              <a:rPr lang="nl-BE" sz="2000" dirty="0">
                <a:solidFill>
                  <a:srgbClr val="2A3D5F"/>
                </a:solidFill>
              </a:rPr>
              <a:t> Ecoshield application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2F875D-0930-4C1C-AB4C-335A1F5D0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78" y="2667000"/>
            <a:ext cx="2857500" cy="190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74C056-69D6-4F13-AEB6-B4214D9BF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723" y="2667000"/>
            <a:ext cx="2857500" cy="190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4935DF-5725-4146-8734-A8C2508E6B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678" y="4648199"/>
            <a:ext cx="2819400" cy="187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527A2D-0BC9-456E-A189-C832699896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723" y="4648200"/>
            <a:ext cx="2819400" cy="187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23B3341-4A71-4149-8EB0-CF5B34228DD6}"/>
              </a:ext>
            </a:extLst>
          </p:cNvPr>
          <p:cNvSpPr/>
          <p:nvPr/>
        </p:nvSpPr>
        <p:spPr>
          <a:xfrm>
            <a:off x="179142" y="2606370"/>
            <a:ext cx="2901096" cy="39214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FAEC4E-E0B2-401C-BCDA-42CF0D0F71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9" y="2911202"/>
            <a:ext cx="2762251" cy="2071688"/>
          </a:xfrm>
          <a:prstGeom prst="rect">
            <a:avLst/>
          </a:prstGeom>
        </p:spPr>
      </p:pic>
      <p:pic>
        <p:nvPicPr>
          <p:cNvPr id="18" name="Afbeelding 6" descr="picture ECOFIX.jpg">
            <a:extLst>
              <a:ext uri="{FF2B5EF4-FFF2-40B4-BE49-F238E27FC236}">
                <a16:creationId xmlns:a16="http://schemas.microsoft.com/office/drawing/2014/main" id="{9AF79ED0-4001-42BA-B2F3-0441B36DE54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7099" y="5057298"/>
            <a:ext cx="2765182" cy="1396093"/>
          </a:xfrm>
          <a:prstGeom prst="rect">
            <a:avLst/>
          </a:prstGeom>
          <a:effectLst/>
        </p:spPr>
      </p:pic>
      <p:sp>
        <p:nvSpPr>
          <p:cNvPr id="19" name="Tekstvak 7">
            <a:extLst>
              <a:ext uri="{FF2B5EF4-FFF2-40B4-BE49-F238E27FC236}">
                <a16:creationId xmlns:a16="http://schemas.microsoft.com/office/drawing/2014/main" id="{2F621AB7-914D-44CF-81CE-D81A50F09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06" y="2611429"/>
            <a:ext cx="3008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nl-BE" sz="1400" dirty="0">
                <a:solidFill>
                  <a:srgbClr val="2A3D5F"/>
                </a:solidFill>
              </a:rPr>
              <a:t>ECOFIX</a:t>
            </a:r>
            <a:r>
              <a:rPr lang="nl-BE" sz="1400" baseline="30000" dirty="0">
                <a:solidFill>
                  <a:srgbClr val="2A3D5F"/>
                </a:solidFill>
              </a:rPr>
              <a:t>®</a:t>
            </a:r>
            <a:r>
              <a:rPr lang="nl-BE" sz="1400" dirty="0">
                <a:solidFill>
                  <a:srgbClr val="2A3D5F"/>
                </a:solidFill>
              </a:rPr>
              <a:t>: corrosion and pitting repair</a:t>
            </a:r>
            <a:r>
              <a:rPr lang="nl-BE" sz="1400" baseline="30000" dirty="0">
                <a:solidFill>
                  <a:srgbClr val="2A3D5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9848111"/>
      </p:ext>
    </p:extLst>
  </p:cSld>
  <p:clrMapOvr>
    <a:masterClrMapping/>
  </p:clrMapOvr>
  <p:transition advTm="3042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9480F1A-EF7B-4F0E-8E11-3B70155C98CB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035562"/>
          <a:ext cx="83058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160">
                  <a:extLst>
                    <a:ext uri="{9D8B030D-6E8A-4147-A177-3AD203B41FA5}">
                      <a16:colId xmlns:a16="http://schemas.microsoft.com/office/drawing/2014/main" val="1072899914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3655493072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4066735359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845270914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4278039056"/>
                    </a:ext>
                  </a:extLst>
                </a:gridCol>
              </a:tblGrid>
              <a:tr h="31978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272368"/>
                  </a:ext>
                </a:extLst>
              </a:tr>
              <a:tr h="1971293">
                <a:tc>
                  <a:txBody>
                    <a:bodyPr/>
                    <a:lstStyle/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Durable VEGF coating used for corrosion protection and ship hull performance. 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  </a:t>
                      </a: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- Ship hulls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- Ballast tanks 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- Storage tanks 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- Pipelines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Extremely durable VEGF coating used for cavitation damage prevention. </a:t>
                      </a: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- Rudders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- Nozzles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- Thrusters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- Thruster tunnels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Pitting repair before Ecoshield/Ecospeed application. Superior adhesion between substrate and VEGF. </a:t>
                      </a: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- Pitting repair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- Rudder slots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Superior corrosion protective VEGF coating for stationary submerged objects.  </a:t>
                      </a: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- Floating offshore units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- Stationary structures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Superior corrosion protective and color stable VEGF coating for offshore splash zones. </a:t>
                      </a: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- Monopiles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- Offshore foundations</a:t>
                      </a: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076517"/>
                  </a:ext>
                </a:extLst>
              </a:tr>
            </a:tbl>
          </a:graphicData>
        </a:graphic>
      </p:graphicFrame>
      <p:pic>
        <p:nvPicPr>
          <p:cNvPr id="23" name="Afbeelding 14" descr="Ecospeed voor drukker.jpg">
            <a:extLst>
              <a:ext uri="{FF2B5EF4-FFF2-40B4-BE49-F238E27FC236}">
                <a16:creationId xmlns:a16="http://schemas.microsoft.com/office/drawing/2014/main" id="{3FE6B88C-4DD3-4105-AE45-6546B91E98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2133600"/>
            <a:ext cx="1066800" cy="214129"/>
          </a:xfrm>
          <a:prstGeom prst="rect">
            <a:avLst/>
          </a:prstGeom>
        </p:spPr>
      </p:pic>
      <p:pic>
        <p:nvPicPr>
          <p:cNvPr id="24" name="Afbeelding 7" descr="Ecoshield FINAL.jpg">
            <a:extLst>
              <a:ext uri="{FF2B5EF4-FFF2-40B4-BE49-F238E27FC236}">
                <a16:creationId xmlns:a16="http://schemas.microsoft.com/office/drawing/2014/main" id="{5324B693-142A-4908-8FE5-36D56483295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0142" y="2056277"/>
            <a:ext cx="1188127" cy="296717"/>
          </a:xfrm>
          <a:prstGeom prst="rect">
            <a:avLst/>
          </a:prstGeom>
        </p:spPr>
      </p:pic>
      <p:pic>
        <p:nvPicPr>
          <p:cNvPr id="26" name="Picture 2" descr="New!!!!  Ecofix corrosion repair with Ecoshield application">
            <a:extLst>
              <a:ext uri="{FF2B5EF4-FFF2-40B4-BE49-F238E27FC236}">
                <a16:creationId xmlns:a16="http://schemas.microsoft.com/office/drawing/2014/main" id="{AC83D089-06EF-49D4-B810-5514C074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8893" b="26679"/>
          <a:stretch>
            <a:fillRect/>
          </a:stretch>
        </p:blipFill>
        <p:spPr bwMode="auto">
          <a:xfrm>
            <a:off x="4229100" y="2091634"/>
            <a:ext cx="762000" cy="298060"/>
          </a:xfrm>
          <a:prstGeom prst="rect">
            <a:avLst/>
          </a:prstGeom>
          <a:noFill/>
        </p:spPr>
      </p:pic>
      <p:pic>
        <p:nvPicPr>
          <p:cNvPr id="27" name="Afbeelding 4" descr="Logo Ecolock.png">
            <a:extLst>
              <a:ext uri="{FF2B5EF4-FFF2-40B4-BE49-F238E27FC236}">
                <a16:creationId xmlns:a16="http://schemas.microsoft.com/office/drawing/2014/main" id="{5EDA688E-5562-4301-9897-E723436B005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10250" y="2107095"/>
            <a:ext cx="1066800" cy="2720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7D52F3-0FB7-4E1A-80A7-0C010AD1B2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504" y="2069189"/>
            <a:ext cx="1104045" cy="27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A1FB71-52A8-47B6-B0C6-CA941CF268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699" y="5181599"/>
            <a:ext cx="1912814" cy="1275209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4020A2F9-E3FF-495A-818E-91BA7FA4C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Coating systems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E54277-2D87-497B-868B-23D7CCD4AD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75" y="5177227"/>
            <a:ext cx="1919372" cy="1279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7DFB22-2FB6-4266-BF42-7B84A5FC370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65" y="5181599"/>
            <a:ext cx="1925570" cy="1275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9F7F90-3605-42BF-B6F9-FBB7154E28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3" y="5177227"/>
            <a:ext cx="2274810" cy="12795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57EBAD-BCD9-42A0-85AA-2659B3F5CF46}"/>
              </a:ext>
            </a:extLst>
          </p:cNvPr>
          <p:cNvSpPr txBox="1"/>
          <p:nvPr/>
        </p:nvSpPr>
        <p:spPr>
          <a:xfrm>
            <a:off x="302579" y="4479369"/>
            <a:ext cx="19202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dirty="0">
                <a:solidFill>
                  <a:srgbClr val="002060"/>
                </a:solidFill>
              </a:rPr>
              <a:t>VEGF: vinylester glassflake</a:t>
            </a:r>
            <a:endParaRPr lang="nl-BE" sz="1000" dirty="0"/>
          </a:p>
        </p:txBody>
      </p:sp>
    </p:spTree>
    <p:extLst>
      <p:ext uri="{BB962C8B-B14F-4D97-AF65-F5344CB8AC3E}">
        <p14:creationId xmlns:p14="http://schemas.microsoft.com/office/powerpoint/2010/main" val="1032063796"/>
      </p:ext>
    </p:extLst>
  </p:cSld>
  <p:clrMapOvr>
    <a:masterClrMapping/>
  </p:clrMapOvr>
  <p:transition advTm="3042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Ecoshield: cavitation damage prevention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6535B-18A8-485C-AF4B-BF6405101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057400"/>
            <a:ext cx="1934310" cy="2579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4734AA-933A-4C50-9435-E31DA2F97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059" y="2057400"/>
            <a:ext cx="3438774" cy="2579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7FBD9A-7A39-4AEB-9AD7-02CA4B877C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33" y="2057400"/>
            <a:ext cx="3438774" cy="2579080"/>
          </a:xfrm>
          <a:prstGeom prst="rect">
            <a:avLst/>
          </a:prstGeom>
        </p:spPr>
      </p:pic>
      <p:sp>
        <p:nvSpPr>
          <p:cNvPr id="10" name="Tekstvak 7">
            <a:extLst>
              <a:ext uri="{FF2B5EF4-FFF2-40B4-BE49-F238E27FC236}">
                <a16:creationId xmlns:a16="http://schemas.microsoft.com/office/drawing/2014/main" id="{DA0B589C-84CF-461C-AAEE-5605A53E0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56" y="4642345"/>
            <a:ext cx="175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Blasting SA 2.5 </a:t>
            </a:r>
          </a:p>
        </p:txBody>
      </p:sp>
      <p:sp>
        <p:nvSpPr>
          <p:cNvPr id="11" name="Tekstvak 7">
            <a:extLst>
              <a:ext uri="{FF2B5EF4-FFF2-40B4-BE49-F238E27FC236}">
                <a16:creationId xmlns:a16="http://schemas.microsoft.com/office/drawing/2014/main" id="{C9249853-E03D-408B-BA30-10D8FF432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666" y="4642345"/>
            <a:ext cx="25375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Application first layer</a:t>
            </a:r>
          </a:p>
        </p:txBody>
      </p:sp>
      <p:sp>
        <p:nvSpPr>
          <p:cNvPr id="12" name="Tekstvak 7">
            <a:extLst>
              <a:ext uri="{FF2B5EF4-FFF2-40B4-BE49-F238E27FC236}">
                <a16:creationId xmlns:a16="http://schemas.microsoft.com/office/drawing/2014/main" id="{B595EFFC-E675-4B3F-B632-EC142053B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240" y="4622456"/>
            <a:ext cx="25375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Application second layer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AE93C3-C8AC-4BDB-A93C-FA4DDE29B945}"/>
              </a:ext>
            </a:extLst>
          </p:cNvPr>
          <p:cNvSpPr/>
          <p:nvPr/>
        </p:nvSpPr>
        <p:spPr>
          <a:xfrm>
            <a:off x="6553200" y="5158212"/>
            <a:ext cx="2427382" cy="14859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6BB2FB3-3D45-4CE4-A9E4-0414E43120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25" y="5194696"/>
            <a:ext cx="1551895" cy="11971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65538F-E8AE-4FA3-B03B-14C5FE17F4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586" y="5194696"/>
            <a:ext cx="821662" cy="1197122"/>
          </a:xfrm>
          <a:prstGeom prst="rect">
            <a:avLst/>
          </a:prstGeom>
        </p:spPr>
      </p:pic>
      <p:sp>
        <p:nvSpPr>
          <p:cNvPr id="20" name="Tekstvak 7">
            <a:extLst>
              <a:ext uri="{FF2B5EF4-FFF2-40B4-BE49-F238E27FC236}">
                <a16:creationId xmlns:a16="http://schemas.microsoft.com/office/drawing/2014/main" id="{FADF86B4-BBAF-4E87-82E3-80BE96081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510" y="6336366"/>
            <a:ext cx="23788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400" dirty="0">
                <a:solidFill>
                  <a:srgbClr val="2A3D5F"/>
                </a:solidFill>
              </a:rPr>
              <a:t>Seatrade Awards winner 2014</a:t>
            </a:r>
          </a:p>
        </p:txBody>
      </p:sp>
    </p:spTree>
    <p:extLst>
      <p:ext uri="{BB962C8B-B14F-4D97-AF65-F5344CB8AC3E}">
        <p14:creationId xmlns:p14="http://schemas.microsoft.com/office/powerpoint/2010/main" val="3969613534"/>
      </p:ext>
    </p:extLst>
  </p:cSld>
  <p:clrMapOvr>
    <a:masterClrMapping/>
  </p:clrMapOvr>
  <p:transition advTm="3042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Cavitation research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3A34657-BCD1-4F99-BA3C-65AD56471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331" y="1625912"/>
            <a:ext cx="44005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F22BD4B-E8F4-488C-8A72-DD0829632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04" r="11104"/>
          <a:stretch>
            <a:fillRect/>
          </a:stretch>
        </p:blipFill>
        <p:spPr bwMode="auto">
          <a:xfrm>
            <a:off x="243331" y="3766640"/>
            <a:ext cx="150802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49C9142-8962-4558-9A02-22374D95C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1200" r="11200"/>
          <a:stretch>
            <a:fillRect/>
          </a:stretch>
        </p:blipFill>
        <p:spPr bwMode="auto">
          <a:xfrm>
            <a:off x="1979712" y="3707435"/>
            <a:ext cx="1571842" cy="135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0C43263-04FB-4892-B91C-B6738F285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1152" r="11151"/>
          <a:stretch>
            <a:fillRect/>
          </a:stretch>
        </p:blipFill>
        <p:spPr bwMode="auto">
          <a:xfrm>
            <a:off x="3784438" y="3701498"/>
            <a:ext cx="1580656" cy="136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8895194-6CAF-4EAA-9FDA-910CA1C52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1200" r="11200"/>
          <a:stretch>
            <a:fillRect/>
          </a:stretch>
        </p:blipFill>
        <p:spPr bwMode="auto">
          <a:xfrm>
            <a:off x="5590188" y="3701498"/>
            <a:ext cx="1571842" cy="135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35D42D94-771C-40EC-BACA-486CBA355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1548" r="11548"/>
          <a:stretch>
            <a:fillRect/>
          </a:stretch>
        </p:blipFill>
        <p:spPr bwMode="auto">
          <a:xfrm>
            <a:off x="7387124" y="3701498"/>
            <a:ext cx="1512168" cy="131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D8701065-EC06-4BDF-AB81-82ECE659F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11548" r="11548"/>
          <a:stretch>
            <a:fillRect/>
          </a:stretch>
        </p:blipFill>
        <p:spPr bwMode="auto">
          <a:xfrm>
            <a:off x="228600" y="5200399"/>
            <a:ext cx="1468078" cy="127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DBA26342-2812-4B4B-A9F1-DB070AD5E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9149" r="9149"/>
          <a:stretch>
            <a:fillRect/>
          </a:stretch>
        </p:blipFill>
        <p:spPr bwMode="auto">
          <a:xfrm>
            <a:off x="1975354" y="5200399"/>
            <a:ext cx="1547993" cy="126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FA6550F1-0552-4F2C-9011-3820B7DB0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9149" r="9149"/>
          <a:stretch>
            <a:fillRect/>
          </a:stretch>
        </p:blipFill>
        <p:spPr bwMode="auto">
          <a:xfrm>
            <a:off x="3802023" y="5200399"/>
            <a:ext cx="1547992" cy="126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333A7800-F1BE-4924-BA1A-CBB979AE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l="9149" r="9149"/>
          <a:stretch>
            <a:fillRect/>
          </a:stretch>
        </p:blipFill>
        <p:spPr bwMode="auto">
          <a:xfrm>
            <a:off x="5628691" y="5179019"/>
            <a:ext cx="1547993" cy="126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B4E89AA8-B0F0-4157-AB88-6B911C5D7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 l="9380" r="9380"/>
          <a:stretch>
            <a:fillRect/>
          </a:stretch>
        </p:blipFill>
        <p:spPr bwMode="auto">
          <a:xfrm>
            <a:off x="7387125" y="5179019"/>
            <a:ext cx="1536944" cy="126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kstvak 7">
            <a:extLst>
              <a:ext uri="{FF2B5EF4-FFF2-40B4-BE49-F238E27FC236}">
                <a16:creationId xmlns:a16="http://schemas.microsoft.com/office/drawing/2014/main" id="{85D304AD-F1F6-4FBB-8156-6AC6CDA90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723173"/>
            <a:ext cx="409869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nl-BE" sz="2000" dirty="0">
                <a:solidFill>
                  <a:srgbClr val="2A3D5F"/>
                </a:solidFill>
              </a:rPr>
              <a:t> Cavitation durability research </a:t>
            </a:r>
          </a:p>
          <a:p>
            <a:pPr algn="l" eaLnBrk="1" hangingPunct="1">
              <a:buFont typeface="Arial" charset="0"/>
              <a:buChar char="•"/>
            </a:pPr>
            <a:r>
              <a:rPr lang="nl-BE" sz="2000" dirty="0">
                <a:solidFill>
                  <a:srgbClr val="2A3D5F"/>
                </a:solidFill>
              </a:rPr>
              <a:t> Normally 6 stages</a:t>
            </a:r>
          </a:p>
          <a:p>
            <a:pPr algn="l" eaLnBrk="1" hangingPunct="1">
              <a:buFont typeface="Arial" charset="0"/>
              <a:buChar char="•"/>
            </a:pPr>
            <a:r>
              <a:rPr lang="nl-BE" sz="2000" dirty="0">
                <a:solidFill>
                  <a:srgbClr val="2A3D5F"/>
                </a:solidFill>
              </a:rPr>
              <a:t> Ecoshield till stage 16 (!)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2262408-F557-487C-BD20-0B3841B4B0A7}"/>
              </a:ext>
            </a:extLst>
          </p:cNvPr>
          <p:cNvCxnSpPr/>
          <p:nvPr/>
        </p:nvCxnSpPr>
        <p:spPr>
          <a:xfrm>
            <a:off x="7162030" y="2738836"/>
            <a:ext cx="991370" cy="29761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531124"/>
      </p:ext>
    </p:extLst>
  </p:cSld>
  <p:clrMapOvr>
    <a:masterClrMapping/>
  </p:clrMapOvr>
  <p:transition advTm="3042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Ecoshield after 5 years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8B1B79-901D-44F2-BE22-923C260CB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47646"/>
            <a:ext cx="2270321" cy="3382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B36A95-CFFD-449C-9E1F-F8CF8A37A7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79" y="1600200"/>
            <a:ext cx="3042415" cy="2281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7DF873-F8EA-486A-B548-BDABD756CB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79" y="3954728"/>
            <a:ext cx="3042415" cy="2281811"/>
          </a:xfrm>
          <a:prstGeom prst="rect">
            <a:avLst/>
          </a:prstGeom>
        </p:spPr>
      </p:pic>
      <p:sp>
        <p:nvSpPr>
          <p:cNvPr id="10" name="Tekstvak 7">
            <a:extLst>
              <a:ext uri="{FF2B5EF4-FFF2-40B4-BE49-F238E27FC236}">
                <a16:creationId xmlns:a16="http://schemas.microsoft.com/office/drawing/2014/main" id="{3C60656F-F261-467F-87D4-D536CAADC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398" y="5883438"/>
            <a:ext cx="21021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After 5 years with conventional coating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A06F68-A80F-4D1D-8C7C-53C043F6F1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2270321" cy="1524000"/>
          </a:xfrm>
          <a:prstGeom prst="rect">
            <a:avLst/>
          </a:prstGeom>
        </p:spPr>
      </p:pic>
      <p:sp>
        <p:nvSpPr>
          <p:cNvPr id="12" name="Tekstvak 7">
            <a:extLst>
              <a:ext uri="{FF2B5EF4-FFF2-40B4-BE49-F238E27FC236}">
                <a16:creationId xmlns:a16="http://schemas.microsoft.com/office/drawing/2014/main" id="{77AB2D2C-2418-4EF0-9102-CC6D58605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4891" y="6236539"/>
            <a:ext cx="28367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After 5 years with Ecoshield</a:t>
            </a:r>
          </a:p>
        </p:txBody>
      </p:sp>
    </p:spTree>
    <p:extLst>
      <p:ext uri="{BB962C8B-B14F-4D97-AF65-F5344CB8AC3E}">
        <p14:creationId xmlns:p14="http://schemas.microsoft.com/office/powerpoint/2010/main" val="2368052133"/>
      </p:ext>
    </p:extLst>
  </p:cSld>
  <p:clrMapOvr>
    <a:masterClrMapping/>
  </p:clrMapOvr>
  <p:transition advTm="3042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Ecoshield after 7 years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360DBED-EFDC-4E9D-AADF-DACA5DB60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676399"/>
            <a:ext cx="5562600" cy="302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7">
            <a:extLst>
              <a:ext uri="{FF2B5EF4-FFF2-40B4-BE49-F238E27FC236}">
                <a16:creationId xmlns:a16="http://schemas.microsoft.com/office/drawing/2014/main" id="{D7973C14-5DBD-4A7D-A5BA-9AA6374DF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697466"/>
            <a:ext cx="281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After 7 years with Ecoshield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9420B-4FEE-42CE-B25F-9DB6451C6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18438"/>
            <a:ext cx="2946400" cy="220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3DF97-F50B-49CA-8FC9-79B56757CF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0"/>
            <a:ext cx="2946400" cy="2209800"/>
          </a:xfrm>
          <a:prstGeom prst="rect">
            <a:avLst/>
          </a:prstGeom>
        </p:spPr>
      </p:pic>
      <p:sp>
        <p:nvSpPr>
          <p:cNvPr id="14" name="Tekstvak 7">
            <a:extLst>
              <a:ext uri="{FF2B5EF4-FFF2-40B4-BE49-F238E27FC236}">
                <a16:creationId xmlns:a16="http://schemas.microsoft.com/office/drawing/2014/main" id="{549A5ABD-E887-475E-BE5B-141C117A8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6160476"/>
            <a:ext cx="2590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Application of Ecoshield</a:t>
            </a:r>
          </a:p>
        </p:txBody>
      </p:sp>
      <p:sp>
        <p:nvSpPr>
          <p:cNvPr id="15" name="Tekstvak 7">
            <a:extLst>
              <a:ext uri="{FF2B5EF4-FFF2-40B4-BE49-F238E27FC236}">
                <a16:creationId xmlns:a16="http://schemas.microsoft.com/office/drawing/2014/main" id="{ED82E1C8-9004-4069-A4BF-E0E43052F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341202"/>
            <a:ext cx="4953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 eaLnBrk="1" hangingPunct="1"/>
            <a:r>
              <a:rPr lang="nl-BE" sz="1800" dirty="0">
                <a:solidFill>
                  <a:srgbClr val="2A3D5F"/>
                </a:solidFill>
              </a:rPr>
              <a:t>Grzegorz Girjat: “Since painting the rudder with Ecoshield we have had no more cavitation damage. We went on to coat all four sister ships due to the excellent performance.”</a:t>
            </a:r>
          </a:p>
        </p:txBody>
      </p:sp>
    </p:spTree>
    <p:extLst>
      <p:ext uri="{BB962C8B-B14F-4D97-AF65-F5344CB8AC3E}">
        <p14:creationId xmlns:p14="http://schemas.microsoft.com/office/powerpoint/2010/main" val="2627693985"/>
      </p:ext>
    </p:extLst>
  </p:cSld>
  <p:clrMapOvr>
    <a:masterClrMapping/>
  </p:clrMapOvr>
  <p:transition advTm="3042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3729" y="6324600"/>
            <a:ext cx="8256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A3D5F"/>
                </a:solidFill>
              </a:rPr>
              <a:t>This presentation including all images and videos </a:t>
            </a:r>
            <a:r>
              <a:rPr lang="en-US" sz="1200">
                <a:solidFill>
                  <a:srgbClr val="2A3D5F"/>
                </a:solidFill>
              </a:rPr>
              <a:t>© 2020, </a:t>
            </a:r>
            <a:r>
              <a:rPr lang="en-US" sz="1200" dirty="0">
                <a:solidFill>
                  <a:srgbClr val="2A3D5F"/>
                </a:solidFill>
              </a:rPr>
              <a:t>Subsea Industries NV, all rights reserved</a:t>
            </a:r>
          </a:p>
        </p:txBody>
      </p:sp>
      <p:pic>
        <p:nvPicPr>
          <p:cNvPr id="4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A15F9-3EF1-4F09-B754-DA6AAA3EA8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324457"/>
            <a:ext cx="3807900" cy="206689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2D928F-A582-4E7D-9A9D-5E78699E2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413" y="4373521"/>
            <a:ext cx="3713859" cy="20890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61EB9A92-5831-4108-AE81-4271398D5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Questions?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E6A542-BFD6-4597-8B6C-16A6F17DC1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13" y="4373521"/>
            <a:ext cx="3808473" cy="203118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F21988-10FF-4B6F-B41F-91622314B0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476" y="4088413"/>
            <a:ext cx="4451476" cy="24624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6D857B-5F6F-4F3C-85AA-035BAB703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172" y="2740037"/>
            <a:ext cx="3523307" cy="236061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7AA5D1-D84C-4DE4-80CE-33E5CD4B8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62" y="2868999"/>
            <a:ext cx="3979038" cy="21729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DF2D7C-55BD-44DB-A21B-A201703544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31" y="1315220"/>
            <a:ext cx="3864449" cy="25762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8093EB-8521-4F86-AAE7-00D1118AF6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974" y="1189586"/>
            <a:ext cx="4906108" cy="247980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4EC77D-17E5-46EA-9D29-DAF8E78F03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865" y="2934612"/>
            <a:ext cx="3503940" cy="193651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17811498"/>
      </p:ext>
    </p:extLst>
  </p:cSld>
  <p:clrMapOvr>
    <a:masterClrMapping/>
  </p:clrMapOvr>
  <p:transition advTm="3042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1D364AD-E714-44E1-8607-A6618F182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Underwater cleaning systems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9480F1A-EF7B-4F0E-8E11-3B70155C98CB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747520"/>
          <a:ext cx="8305800" cy="41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160">
                  <a:extLst>
                    <a:ext uri="{9D8B030D-6E8A-4147-A177-3AD203B41FA5}">
                      <a16:colId xmlns:a16="http://schemas.microsoft.com/office/drawing/2014/main" val="1072899914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3655493072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4066735359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845270914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42780390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MC111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MC131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MC212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MC313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Power units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272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Is designed for cleaning and polishing ship hulls, propellers and thrusters. </a:t>
                      </a:r>
                    </a:p>
                    <a:p>
                      <a:endParaRPr lang="nl-BE" sz="1400" baseline="0" dirty="0">
                        <a:solidFill>
                          <a:srgbClr val="002060"/>
                        </a:solidFill>
                      </a:endParaRP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Weight: 5 kg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20 ltr/min @ 140 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Is designed for cleaning marine fouling from smaller ships to offshore oil and gas platforms.</a:t>
                      </a: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Weight in air: 9 kg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Weight in water: 1 kg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Cleaning: 300 m</a:t>
                      </a:r>
                      <a:r>
                        <a:rPr lang="nl-BE" sz="1200" baseline="30000" dirty="0">
                          <a:solidFill>
                            <a:srgbClr val="002060"/>
                          </a:solidFill>
                        </a:rPr>
                        <a:t>2</a:t>
                      </a:r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/hour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20 ltr/min @ 140 bar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Is designed for cleaning marine fouling from ship hulls, offshore oil and gas platforms and pipelines. </a:t>
                      </a: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Weight in air: 23 kg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Weight in water: 1 kg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Cleaning: 450 m</a:t>
                      </a:r>
                      <a:r>
                        <a:rPr lang="nl-BE" sz="1200" baseline="30000" dirty="0">
                          <a:solidFill>
                            <a:srgbClr val="002060"/>
                          </a:solidFill>
                        </a:rPr>
                        <a:t>2</a:t>
                      </a:r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/hour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40 ltr/min @ 140 bar</a:t>
                      </a: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This underwater hull cleaning unit will stand up to the most difficult underwater cleaning conditions encountered on various types of ships. </a:t>
                      </a: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Weight in air: 133 kg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Weight in water: 10 kg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Cleaning: 1500 m</a:t>
                      </a:r>
                      <a:r>
                        <a:rPr lang="nl-BE" sz="1200" baseline="30000" dirty="0">
                          <a:solidFill>
                            <a:srgbClr val="002060"/>
                          </a:solidFill>
                        </a:rPr>
                        <a:t>2</a:t>
                      </a:r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/hour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80 ltr/min @ 140 bar</a:t>
                      </a: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b="1" u="sng" baseline="0" dirty="0">
                          <a:solidFill>
                            <a:srgbClr val="002060"/>
                          </a:solidFill>
                        </a:rPr>
                        <a:t>PP018 power unit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Suitable for running: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MC111/MC131/MC212</a:t>
                      </a: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200" u="sng" baseline="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200" u="sng" baseline="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200" u="sng" baseline="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200" b="1" u="sng" baseline="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200" b="1" u="sng" baseline="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b="1" u="sng" baseline="0" dirty="0">
                          <a:solidFill>
                            <a:srgbClr val="002060"/>
                          </a:solidFill>
                        </a:rPr>
                        <a:t>PP100 power unit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Suitable for running:</a:t>
                      </a:r>
                    </a:p>
                    <a:p>
                      <a:r>
                        <a:rPr lang="nl-BE" sz="1200" baseline="0" dirty="0">
                          <a:solidFill>
                            <a:srgbClr val="002060"/>
                          </a:solidFill>
                        </a:rPr>
                        <a:t>MC111/MC131/MC212/MC313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200" u="sng" baseline="0" dirty="0">
                        <a:solidFill>
                          <a:srgbClr val="002060"/>
                        </a:solidFill>
                      </a:endParaRP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  <a:p>
                      <a:endParaRPr lang="nl-BE" sz="120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07651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025B87A-C768-4D86-A230-E75ABB731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96" y="4641278"/>
            <a:ext cx="1483005" cy="1159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5CB160-A598-4462-9A2C-D835A7570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647" y="4647515"/>
            <a:ext cx="1479028" cy="1153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1DB703-C52D-4CAE-A5D3-F2E812B96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059" y="4647515"/>
            <a:ext cx="1521483" cy="1153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05516D-8707-48D3-94C7-536254B44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066" y="4820052"/>
            <a:ext cx="1560833" cy="9874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7DC69A-128C-46A2-9DBA-09D1029BD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1136" y="2744364"/>
            <a:ext cx="1563764" cy="9962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0F21EE-5641-4CE1-BDFF-DCF46D4179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7033" y="4647515"/>
            <a:ext cx="1534540" cy="114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26531"/>
      </p:ext>
    </p:extLst>
  </p:cSld>
  <p:clrMapOvr>
    <a:masterClrMapping/>
  </p:clrMapOvr>
  <p:transition advTm="3042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pic>
        <p:nvPicPr>
          <p:cNvPr id="10" name="Picture 2" descr="http://koopvaardijinbeeld.files.wordpress.com/2013/04/evolution-1.jpg">
            <a:extLst>
              <a:ext uri="{FF2B5EF4-FFF2-40B4-BE49-F238E27FC236}">
                <a16:creationId xmlns:a16="http://schemas.microsoft.com/office/drawing/2014/main" id="{E9560A81-D481-4846-BD5F-CA3B95794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753102"/>
          </a:xfrm>
          <a:prstGeom prst="rect">
            <a:avLst/>
          </a:prstGeom>
          <a:noFill/>
        </p:spPr>
      </p:pic>
      <p:sp>
        <p:nvSpPr>
          <p:cNvPr id="11" name="Rechthoek 5">
            <a:extLst>
              <a:ext uri="{FF2B5EF4-FFF2-40B4-BE49-F238E27FC236}">
                <a16:creationId xmlns:a16="http://schemas.microsoft.com/office/drawing/2014/main" id="{699100CD-BC90-4621-B13F-A5829265031D}"/>
              </a:ext>
            </a:extLst>
          </p:cNvPr>
          <p:cNvSpPr/>
          <p:nvPr/>
        </p:nvSpPr>
        <p:spPr>
          <a:xfrm>
            <a:off x="304800" y="4343400"/>
            <a:ext cx="8077200" cy="4572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567659"/>
      </p:ext>
    </p:extLst>
  </p:cSld>
  <p:clrMapOvr>
    <a:masterClrMapping/>
  </p:clrMapOvr>
  <p:transition advTm="30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Deterioration of hull coating – the hidden cost 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pic>
        <p:nvPicPr>
          <p:cNvPr id="7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1"/>
          <a:stretch/>
        </p:blipFill>
        <p:spPr>
          <a:xfrm>
            <a:off x="0" y="1619440"/>
            <a:ext cx="8001000" cy="501062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Picture 2" descr="\\192.168.0.4\foto\Subsea Industries\Oden\Application April 2007\DSC017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010" y="2241761"/>
            <a:ext cx="2710989" cy="203324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hip Efficiency Presentation-2-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11" y="4421259"/>
            <a:ext cx="2710989" cy="203324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027453610"/>
      </p:ext>
    </p:extLst>
  </p:cSld>
  <p:clrMapOvr>
    <a:masterClrMapping/>
  </p:clrMapOvr>
  <p:transition advTm="3042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Classic problems with conventional coating systems  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899" y="2069123"/>
            <a:ext cx="4419600" cy="4507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2" name="Afbeelding 3" descr="01 - DSCN25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37" y="3316652"/>
            <a:ext cx="2085222" cy="156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Afbeelding 9" descr="06 - DSCN259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313" y="3329841"/>
            <a:ext cx="2051808" cy="153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fbeelding 11" descr="DSCN288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4953000"/>
            <a:ext cx="2084101" cy="156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fbeelding 7" descr="03 - DSCN259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897" y="4953000"/>
            <a:ext cx="2085870" cy="156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578885" y="2057400"/>
            <a:ext cx="4472771" cy="4507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94" y="3329841"/>
            <a:ext cx="2085871" cy="15644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745" y="3329841"/>
            <a:ext cx="2097593" cy="15731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95" y="4947138"/>
            <a:ext cx="2085871" cy="15644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745" y="4953000"/>
            <a:ext cx="2078055" cy="1558541"/>
          </a:xfrm>
          <a:prstGeom prst="rect">
            <a:avLst/>
          </a:prstGeom>
        </p:spPr>
      </p:pic>
      <p:sp>
        <p:nvSpPr>
          <p:cNvPr id="31" name="Tekstvak 6"/>
          <p:cNvSpPr txBox="1">
            <a:spLocks noChangeArrowheads="1"/>
          </p:cNvSpPr>
          <p:nvPr/>
        </p:nvSpPr>
        <p:spPr bwMode="auto">
          <a:xfrm>
            <a:off x="228037" y="2471492"/>
            <a:ext cx="42360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nl-BE" sz="2000" b="1" dirty="0">
                <a:solidFill>
                  <a:srgbClr val="2A3D5F"/>
                </a:solidFill>
              </a:rPr>
              <a:t>SPC coatings systems</a:t>
            </a:r>
          </a:p>
        </p:txBody>
      </p:sp>
      <p:sp>
        <p:nvSpPr>
          <p:cNvPr id="32" name="Tekstvak 6"/>
          <p:cNvSpPr txBox="1">
            <a:spLocks noChangeArrowheads="1"/>
          </p:cNvSpPr>
          <p:nvPr/>
        </p:nvSpPr>
        <p:spPr bwMode="auto">
          <a:xfrm>
            <a:off x="4721702" y="2471492"/>
            <a:ext cx="42360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nl-BE" sz="2000" b="1" dirty="0">
                <a:solidFill>
                  <a:srgbClr val="2A3D5F"/>
                </a:solidFill>
              </a:rPr>
              <a:t>Foul release coatings systems</a:t>
            </a:r>
          </a:p>
        </p:txBody>
      </p:sp>
    </p:spTree>
    <p:extLst>
      <p:ext uri="{BB962C8B-B14F-4D97-AF65-F5344CB8AC3E}">
        <p14:creationId xmlns:p14="http://schemas.microsoft.com/office/powerpoint/2010/main" val="748707302"/>
      </p:ext>
    </p:extLst>
  </p:cSld>
  <p:clrMapOvr>
    <a:masterClrMapping/>
  </p:clrMapOvr>
  <p:transition advTm="3042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Ecospeed: durable protection system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490239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79E268A-6E8F-41B7-9BCB-FDE987397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9466"/>
            <a:ext cx="403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1800" b="1" dirty="0">
                <a:solidFill>
                  <a:schemeClr val="bg1"/>
                </a:solidFill>
              </a:rPr>
              <a:t>ECOSPEED</a:t>
            </a:r>
            <a:r>
              <a:rPr lang="en-GB" sz="1800" b="1" baseline="30000" dirty="0">
                <a:solidFill>
                  <a:schemeClr val="bg1"/>
                </a:solidFill>
              </a:rPr>
              <a:t>® </a:t>
            </a:r>
            <a:r>
              <a:rPr lang="en-GB" sz="1800" b="1" dirty="0">
                <a:solidFill>
                  <a:schemeClr val="bg1"/>
                </a:solidFill>
              </a:rPr>
              <a:t>after 2 years in operation</a:t>
            </a:r>
            <a:endParaRPr lang="en-GB" sz="1800" b="1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49528"/>
      </p:ext>
    </p:extLst>
  </p:cSld>
  <p:clrMapOvr>
    <a:masterClrMapping/>
  </p:clrMapOvr>
  <p:transition advTm="3042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 descr="SUBSEA INDUSTRIES logo 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8" y="0"/>
            <a:ext cx="2230212" cy="8382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2400" b="1" dirty="0">
                <a:solidFill>
                  <a:srgbClr val="2A3D5F"/>
                </a:solidFill>
              </a:rPr>
              <a:t>Conventional system versus Ecospeed</a:t>
            </a:r>
            <a:endParaRPr lang="en-GB" sz="2400" b="1" baseline="30000" dirty="0">
              <a:solidFill>
                <a:srgbClr val="2A3D5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2057400"/>
            <a:ext cx="4419600" cy="4507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tangle 12"/>
          <p:cNvSpPr/>
          <p:nvPr/>
        </p:nvSpPr>
        <p:spPr>
          <a:xfrm>
            <a:off x="4578885" y="2057400"/>
            <a:ext cx="4472771" cy="4507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89" y="4380954"/>
            <a:ext cx="2762489" cy="20718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0" y="2183611"/>
            <a:ext cx="2762000" cy="2071500"/>
          </a:xfrm>
          <a:prstGeom prst="rect">
            <a:avLst/>
          </a:prstGeom>
        </p:spPr>
      </p:pic>
      <p:sp>
        <p:nvSpPr>
          <p:cNvPr id="21" name="Tekstvak 6"/>
          <p:cNvSpPr txBox="1">
            <a:spLocks noChangeArrowheads="1"/>
          </p:cNvSpPr>
          <p:nvPr/>
        </p:nvSpPr>
        <p:spPr bwMode="auto">
          <a:xfrm>
            <a:off x="194657" y="1624876"/>
            <a:ext cx="4236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nl-BE" sz="1800" b="1" i="1" dirty="0">
                <a:solidFill>
                  <a:srgbClr val="2A3D5F"/>
                </a:solidFill>
              </a:rPr>
              <a:t>Conventional system after 2 years</a:t>
            </a:r>
          </a:p>
        </p:txBody>
      </p:sp>
      <p:sp>
        <p:nvSpPr>
          <p:cNvPr id="22" name="Tekstvak 6"/>
          <p:cNvSpPr txBox="1">
            <a:spLocks noChangeArrowheads="1"/>
          </p:cNvSpPr>
          <p:nvPr/>
        </p:nvSpPr>
        <p:spPr bwMode="auto">
          <a:xfrm>
            <a:off x="4697228" y="1624876"/>
            <a:ext cx="4236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nl-BE" sz="1800" b="1" i="1" dirty="0">
                <a:solidFill>
                  <a:srgbClr val="2A3D5F"/>
                </a:solidFill>
              </a:rPr>
              <a:t>ECOSPEED</a:t>
            </a:r>
            <a:r>
              <a:rPr lang="nl-BE" sz="1800" b="1" i="1" baseline="30000" dirty="0">
                <a:solidFill>
                  <a:srgbClr val="2A3D5F"/>
                </a:solidFill>
              </a:rPr>
              <a:t>®</a:t>
            </a:r>
            <a:r>
              <a:rPr lang="nl-BE" sz="1800" b="1" i="1" dirty="0">
                <a:solidFill>
                  <a:srgbClr val="2A3D5F"/>
                </a:solidFill>
              </a:rPr>
              <a:t> after 2 years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380954"/>
            <a:ext cx="3109745" cy="20718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2183244"/>
            <a:ext cx="3109744" cy="207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61716"/>
      </p:ext>
    </p:extLst>
  </p:cSld>
  <p:clrMapOvr>
    <a:masterClrMapping/>
  </p:clrMapOvr>
  <p:transition advTm="3042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20442</TotalTime>
  <Words>750</Words>
  <Application>Microsoft Office PowerPoint</Application>
  <PresentationFormat>On-screen Show (4:3)</PresentationFormat>
  <Paragraphs>175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Ecospeed®</dc:title>
  <dc:creator>Van Rompay</dc:creator>
  <cp:lastModifiedBy>Manuel Hof</cp:lastModifiedBy>
  <cp:revision>647</cp:revision>
  <cp:lastPrinted>1601-01-01T00:00:00Z</cp:lastPrinted>
  <dcterms:created xsi:type="dcterms:W3CDTF">2005-03-30T14:13:31Z</dcterms:created>
  <dcterms:modified xsi:type="dcterms:W3CDTF">2020-08-04T12:52:57Z</dcterms:modified>
</cp:coreProperties>
</file>